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3.jpg" ContentType="image/jpg"/>
  <Override PartName="/ppt/notesSlides/notesSlide9.xml" ContentType="application/vnd.openxmlformats-officedocument.presentationml.notesSlide+xml"/>
  <Override PartName="/ppt/media/image14.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7" r:id="rId2"/>
    <p:sldId id="260" r:id="rId3"/>
    <p:sldId id="327" r:id="rId4"/>
    <p:sldId id="328" r:id="rId5"/>
    <p:sldId id="301" r:id="rId6"/>
    <p:sldId id="302" r:id="rId7"/>
    <p:sldId id="303" r:id="rId8"/>
    <p:sldId id="304" r:id="rId9"/>
    <p:sldId id="270" r:id="rId10"/>
    <p:sldId id="329" r:id="rId11"/>
    <p:sldId id="308" r:id="rId12"/>
    <p:sldId id="309" r:id="rId13"/>
    <p:sldId id="330" r:id="rId14"/>
    <p:sldId id="279" r:id="rId15"/>
    <p:sldId id="321" r:id="rId16"/>
    <p:sldId id="326" r:id="rId17"/>
    <p:sldId id="325" r:id="rId18"/>
    <p:sldId id="331" r:id="rId19"/>
    <p:sldId id="332" r:id="rId20"/>
    <p:sldId id="310" r:id="rId21"/>
    <p:sldId id="312" r:id="rId22"/>
    <p:sldId id="314" r:id="rId23"/>
    <p:sldId id="318" r:id="rId24"/>
    <p:sldId id="319" r:id="rId25"/>
    <p:sldId id="320" r:id="rId26"/>
    <p:sldId id="31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ext uri="{19B8F6BF-5375-455C-9EA6-DF929625EA0E}">
        <p15:presenceInfo xmlns:p15="http://schemas.microsoft.com/office/powerpoint/2012/main" userId="" providerI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69788"/>
  </p:normalViewPr>
  <p:slideViewPr>
    <p:cSldViewPr snapToGrid="0" snapToObjects="1">
      <p:cViewPr varScale="1">
        <p:scale>
          <a:sx n="65" d="100"/>
          <a:sy n="65" d="100"/>
        </p:scale>
        <p:origin x="6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75"/>
      <c:rotY val="0"/>
      <c:rAngAx val="0"/>
    </c:view3D>
    <c:floor>
      <c:thickness val="0"/>
    </c:floor>
    <c:sideWall>
      <c:thickness val="0"/>
    </c:sideWall>
    <c:backWall>
      <c:thickness val="0"/>
    </c:backWall>
    <c:plotArea>
      <c:layout>
        <c:manualLayout>
          <c:layoutTarget val="inner"/>
          <c:xMode val="edge"/>
          <c:yMode val="edge"/>
          <c:x val="0.0246679316888046"/>
          <c:y val="0.0"/>
          <c:w val="0.783636839038384"/>
          <c:h val="1.0"/>
        </c:manualLayout>
      </c:layout>
      <c:pie3DChart>
        <c:varyColors val="1"/>
        <c:ser>
          <c:idx val="0"/>
          <c:order val="0"/>
          <c:tx>
            <c:strRef>
              <c:f>Sheet1!$B$1</c:f>
              <c:strCache>
                <c:ptCount val="1"/>
                <c:pt idx="0">
                  <c:v>Ocuurance (%)</c:v>
                </c:pt>
              </c:strCache>
            </c:strRef>
          </c:tx>
          <c:explosion val="25"/>
          <c:dPt>
            <c:idx val="6"/>
            <c:bubble3D val="0"/>
            <c:spPr>
              <a:solidFill>
                <a:srgbClr val="660066"/>
              </a:solidFill>
            </c:spPr>
            <c:extLst xmlns:c16r2="http://schemas.microsoft.com/office/drawing/2015/06/chart">
              <c:ext xmlns:c16="http://schemas.microsoft.com/office/drawing/2014/chart" uri="{C3380CC4-5D6E-409C-BE32-E72D297353CC}">
                <c16:uniqueId val="{00000001-2458-484A-B720-104ED3894059}"/>
              </c:ext>
            </c:extLst>
          </c:dPt>
          <c:cat>
            <c:strRef>
              <c:f>Sheet1!$A$2:$A$9</c:f>
              <c:strCache>
                <c:ptCount val="8"/>
                <c:pt idx="0">
                  <c:v>Programming</c:v>
                </c:pt>
                <c:pt idx="1">
                  <c:v>Algorithm</c:v>
                </c:pt>
                <c:pt idx="2">
                  <c:v>Concurrancy</c:v>
                </c:pt>
                <c:pt idx="3">
                  <c:v>Memory</c:v>
                </c:pt>
                <c:pt idx="4">
                  <c:v>Security</c:v>
                </c:pt>
                <c:pt idx="5">
                  <c:v>Performance</c:v>
                </c:pt>
                <c:pt idx="6">
                  <c:v>Failure</c:v>
                </c:pt>
                <c:pt idx="7">
                  <c:v>Unknown</c:v>
                </c:pt>
              </c:strCache>
            </c:strRef>
          </c:cat>
          <c:val>
            <c:numRef>
              <c:f>Sheet1!$B$2:$B$9</c:f>
              <c:numCache>
                <c:formatCode>General</c:formatCode>
                <c:ptCount val="8"/>
                <c:pt idx="0">
                  <c:v>88.53</c:v>
                </c:pt>
                <c:pt idx="1">
                  <c:v>0.11</c:v>
                </c:pt>
                <c:pt idx="2">
                  <c:v>1.99</c:v>
                </c:pt>
                <c:pt idx="3">
                  <c:v>5.44</c:v>
                </c:pt>
                <c:pt idx="4">
                  <c:v>2.01</c:v>
                </c:pt>
                <c:pt idx="5">
                  <c:v>1.55</c:v>
                </c:pt>
                <c:pt idx="6">
                  <c:v>3.77</c:v>
                </c:pt>
                <c:pt idx="7">
                  <c:v>1.04</c:v>
                </c:pt>
              </c:numCache>
            </c:numRef>
          </c:val>
          <c:extLst xmlns:c16r2="http://schemas.microsoft.com/office/drawing/2015/06/chart">
            <c:ext xmlns:c16="http://schemas.microsoft.com/office/drawing/2014/chart" uri="{C3380CC4-5D6E-409C-BE32-E72D297353CC}">
              <c16:uniqueId val="{00000002-2458-484A-B720-104ED3894059}"/>
            </c:ext>
          </c:extLst>
        </c:ser>
        <c:dLbls>
          <c:showLegendKey val="0"/>
          <c:showVal val="0"/>
          <c:showCatName val="0"/>
          <c:showSerName val="0"/>
          <c:showPercent val="0"/>
          <c:showBubbleSize val="0"/>
          <c:showLeaderLines val="1"/>
        </c:dLbls>
      </c:pie3DChart>
    </c:plotArea>
    <c:legend>
      <c:legendPos val="r"/>
      <c:layout>
        <c:manualLayout>
          <c:xMode val="edge"/>
          <c:yMode val="edge"/>
          <c:x val="0.616758183950411"/>
          <c:y val="0.0438283659701933"/>
          <c:w val="0.293029050092143"/>
          <c:h val="0.948098238601256"/>
        </c:manualLayout>
      </c:layout>
      <c:overlay val="0"/>
      <c:txPr>
        <a:bodyPr/>
        <a:lstStyle/>
        <a:p>
          <a:pPr>
            <a:defRPr sz="2000"/>
          </a:pPr>
          <a:endParaRPr lang="en-US"/>
        </a:p>
      </c:txPr>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04941-8CE1-E243-AB56-8563263CF2A8}" type="doc">
      <dgm:prSet loTypeId="urn:microsoft.com/office/officeart/2005/8/layout/hierarchy2" loCatId="" qsTypeId="urn:microsoft.com/office/officeart/2005/8/quickstyle/simple4" qsCatId="simple" csTypeId="urn:microsoft.com/office/officeart/2005/8/colors/colorful3" csCatId="colorful" phldr="1"/>
      <dgm:spPr/>
      <dgm:t>
        <a:bodyPr/>
        <a:lstStyle/>
        <a:p>
          <a:endParaRPr lang="en-US"/>
        </a:p>
      </dgm:t>
    </dgm:pt>
    <dgm:pt modelId="{56385B79-A621-FB4B-BC8A-ED4E1C07A6B2}">
      <dgm:prSet phldrT="[Text]" custT="1"/>
      <dgm:spPr/>
      <dgm:t>
        <a:bodyPr/>
        <a:lstStyle/>
        <a:p>
          <a:r>
            <a:rPr lang="en-US" sz="2400" smtClean="0"/>
            <a:t>Program </a:t>
          </a:r>
        </a:p>
        <a:p>
          <a:r>
            <a:rPr lang="en-US" sz="2400" dirty="0" smtClean="0"/>
            <a:t>Analysis</a:t>
          </a:r>
          <a:endParaRPr lang="en-US" sz="2400" dirty="0"/>
        </a:p>
      </dgm:t>
    </dgm:pt>
    <dgm:pt modelId="{1A36E5DC-AB13-FC42-8393-9EB48DA529AE}" type="parTrans" cxnId="{EC7C8A2E-0280-A64B-96DA-CF123179558C}">
      <dgm:prSet/>
      <dgm:spPr/>
      <dgm:t>
        <a:bodyPr/>
        <a:lstStyle/>
        <a:p>
          <a:endParaRPr lang="en-US"/>
        </a:p>
      </dgm:t>
    </dgm:pt>
    <dgm:pt modelId="{DD914D5F-51F4-F84E-B674-11CD60791E69}" type="sibTrans" cxnId="{EC7C8A2E-0280-A64B-96DA-CF123179558C}">
      <dgm:prSet/>
      <dgm:spPr/>
      <dgm:t>
        <a:bodyPr/>
        <a:lstStyle/>
        <a:p>
          <a:endParaRPr lang="en-US"/>
        </a:p>
      </dgm:t>
    </dgm:pt>
    <dgm:pt modelId="{E4761BBC-CDC8-A849-9583-EE8F24B0BB6A}">
      <dgm:prSet phldrT="[Text]" custT="1"/>
      <dgm:spPr/>
      <dgm:t>
        <a:bodyPr/>
        <a:lstStyle/>
        <a:p>
          <a:pPr algn="l"/>
          <a:r>
            <a:rPr lang="en-US" sz="2400" b="1" u="sng" dirty="0" smtClean="0">
              <a:solidFill>
                <a:schemeClr val="bg1"/>
              </a:solidFill>
            </a:rPr>
            <a:t>Static Analysis </a:t>
          </a:r>
        </a:p>
        <a:p>
          <a:pPr algn="l"/>
          <a:r>
            <a:rPr lang="en-US" sz="2400" dirty="0" smtClean="0">
              <a:solidFill>
                <a:schemeClr val="bg1"/>
              </a:solidFill>
            </a:rPr>
            <a:t>- Inspect code or run automated method to find errors or gain confidence about their absence</a:t>
          </a:r>
        </a:p>
        <a:p>
          <a:pPr algn="l"/>
          <a:r>
            <a:rPr lang="en-US" sz="2400" dirty="0" smtClean="0">
              <a:solidFill>
                <a:schemeClr val="bg1"/>
              </a:solidFill>
            </a:rPr>
            <a:t>- Try to aggregate the program behavior over a large number of paths without enumerating them explicitly</a:t>
          </a:r>
          <a:endParaRPr lang="en-US" sz="2400" dirty="0">
            <a:solidFill>
              <a:schemeClr val="bg1"/>
            </a:solidFill>
          </a:endParaRPr>
        </a:p>
      </dgm:t>
    </dgm:pt>
    <dgm:pt modelId="{1F278B3E-02C2-EB48-9DD8-960D23FE6C74}" type="parTrans" cxnId="{4DABB39E-3BD4-4A46-9103-0591A97841A5}">
      <dgm:prSet/>
      <dgm:spPr/>
      <dgm:t>
        <a:bodyPr/>
        <a:lstStyle/>
        <a:p>
          <a:endParaRPr lang="en-US"/>
        </a:p>
      </dgm:t>
    </dgm:pt>
    <dgm:pt modelId="{724B91A9-076F-5546-961F-F2C07A829BC5}" type="sibTrans" cxnId="{4DABB39E-3BD4-4A46-9103-0591A97841A5}">
      <dgm:prSet/>
      <dgm:spPr/>
      <dgm:t>
        <a:bodyPr/>
        <a:lstStyle/>
        <a:p>
          <a:endParaRPr lang="en-US"/>
        </a:p>
      </dgm:t>
    </dgm:pt>
    <dgm:pt modelId="{F4EAB73C-B127-DA41-B862-EF2A786C50F4}">
      <dgm:prSet phldrT="[Text]" custT="1"/>
      <dgm:spPr/>
      <dgm:t>
        <a:bodyPr/>
        <a:lstStyle/>
        <a:p>
          <a:pPr algn="l"/>
          <a:r>
            <a:rPr lang="en-US" sz="2400" b="1" u="none" dirty="0" smtClean="0">
              <a:solidFill>
                <a:schemeClr val="bg1"/>
              </a:solidFill>
            </a:rPr>
            <a:t>  </a:t>
          </a:r>
          <a:r>
            <a:rPr lang="en-US" sz="2400" b="1" u="sng" dirty="0" smtClean="0">
              <a:solidFill>
                <a:schemeClr val="bg1"/>
              </a:solidFill>
            </a:rPr>
            <a:t>Dynamic Analysis </a:t>
          </a:r>
        </a:p>
        <a:p>
          <a:pPr algn="l"/>
          <a:r>
            <a:rPr lang="en-US" sz="2400" dirty="0" smtClean="0">
              <a:solidFill>
                <a:schemeClr val="bg1"/>
              </a:solidFill>
            </a:rPr>
            <a:t>- Run code, possibly under instrumented conditions, to see if there are likely problems</a:t>
          </a:r>
        </a:p>
        <a:p>
          <a:pPr algn="l"/>
          <a:r>
            <a:rPr lang="en-US" sz="2400" dirty="0" smtClean="0">
              <a:solidFill>
                <a:schemeClr val="bg1"/>
              </a:solidFill>
            </a:rPr>
            <a:t>- Enumerate paths but avoid redundant ones</a:t>
          </a:r>
          <a:endParaRPr lang="en-US" sz="2400" dirty="0">
            <a:solidFill>
              <a:schemeClr val="bg1"/>
            </a:solidFill>
          </a:endParaRPr>
        </a:p>
      </dgm:t>
    </dgm:pt>
    <dgm:pt modelId="{50965041-0161-7A4F-99AF-BDDC8E779EB5}" type="parTrans" cxnId="{8E16705B-94F4-854A-B90C-EC5F1350C858}">
      <dgm:prSet/>
      <dgm:spPr/>
      <dgm:t>
        <a:bodyPr/>
        <a:lstStyle/>
        <a:p>
          <a:endParaRPr lang="en-US"/>
        </a:p>
      </dgm:t>
    </dgm:pt>
    <dgm:pt modelId="{FCFC2C02-70D3-D94A-AC83-99639E013208}" type="sibTrans" cxnId="{8E16705B-94F4-854A-B90C-EC5F1350C858}">
      <dgm:prSet/>
      <dgm:spPr/>
      <dgm:t>
        <a:bodyPr/>
        <a:lstStyle/>
        <a:p>
          <a:endParaRPr lang="en-US"/>
        </a:p>
      </dgm:t>
    </dgm:pt>
    <dgm:pt modelId="{AF6A7421-DA4D-D849-9899-63B7AE7C28B4}" type="pres">
      <dgm:prSet presAssocID="{AE204941-8CE1-E243-AB56-8563263CF2A8}" presName="diagram" presStyleCnt="0">
        <dgm:presLayoutVars>
          <dgm:chPref val="1"/>
          <dgm:dir/>
          <dgm:animOne val="branch"/>
          <dgm:animLvl val="lvl"/>
          <dgm:resizeHandles val="exact"/>
        </dgm:presLayoutVars>
      </dgm:prSet>
      <dgm:spPr/>
    </dgm:pt>
    <dgm:pt modelId="{1E924655-179D-DD41-A4C3-47C783E6938D}" type="pres">
      <dgm:prSet presAssocID="{56385B79-A621-FB4B-BC8A-ED4E1C07A6B2}" presName="root1" presStyleCnt="0"/>
      <dgm:spPr/>
    </dgm:pt>
    <dgm:pt modelId="{67DA3F87-84A4-C049-AE88-303540E026F1}" type="pres">
      <dgm:prSet presAssocID="{56385B79-A621-FB4B-BC8A-ED4E1C07A6B2}" presName="LevelOneTextNode" presStyleLbl="node0" presStyleIdx="0" presStyleCnt="1" custScaleX="57344" custScaleY="76086" custLinFactNeighborX="-31298" custLinFactNeighborY="8845">
        <dgm:presLayoutVars>
          <dgm:chPref val="3"/>
        </dgm:presLayoutVars>
      </dgm:prSet>
      <dgm:spPr/>
      <dgm:t>
        <a:bodyPr/>
        <a:lstStyle/>
        <a:p>
          <a:endParaRPr lang="en-US"/>
        </a:p>
      </dgm:t>
    </dgm:pt>
    <dgm:pt modelId="{6075F3A7-019A-454C-A864-43B5A9388811}" type="pres">
      <dgm:prSet presAssocID="{56385B79-A621-FB4B-BC8A-ED4E1C07A6B2}" presName="level2hierChild" presStyleCnt="0"/>
      <dgm:spPr/>
    </dgm:pt>
    <dgm:pt modelId="{B6CFFF09-B410-9E4C-B965-3AD2306EA2B9}" type="pres">
      <dgm:prSet presAssocID="{1F278B3E-02C2-EB48-9DD8-960D23FE6C74}" presName="conn2-1" presStyleLbl="parChTrans1D2" presStyleIdx="0" presStyleCnt="2"/>
      <dgm:spPr/>
    </dgm:pt>
    <dgm:pt modelId="{55D8DD82-ADB6-F54C-B364-CD3E08C10DF4}" type="pres">
      <dgm:prSet presAssocID="{1F278B3E-02C2-EB48-9DD8-960D23FE6C74}" presName="connTx" presStyleLbl="parChTrans1D2" presStyleIdx="0" presStyleCnt="2"/>
      <dgm:spPr/>
    </dgm:pt>
    <dgm:pt modelId="{AA0DA448-2A01-2945-8F17-936C8DE359E5}" type="pres">
      <dgm:prSet presAssocID="{E4761BBC-CDC8-A849-9583-EE8F24B0BB6A}" presName="root2" presStyleCnt="0"/>
      <dgm:spPr/>
    </dgm:pt>
    <dgm:pt modelId="{8B8ECB38-A4B6-A54E-A8AE-E55739FCD64C}" type="pres">
      <dgm:prSet presAssocID="{E4761BBC-CDC8-A849-9583-EE8F24B0BB6A}" presName="LevelTwoTextNode" presStyleLbl="node2" presStyleIdx="0" presStyleCnt="2" custScaleX="208182" custScaleY="139832">
        <dgm:presLayoutVars>
          <dgm:chPref val="3"/>
        </dgm:presLayoutVars>
      </dgm:prSet>
      <dgm:spPr/>
      <dgm:t>
        <a:bodyPr/>
        <a:lstStyle/>
        <a:p>
          <a:endParaRPr lang="en-US"/>
        </a:p>
      </dgm:t>
    </dgm:pt>
    <dgm:pt modelId="{AE95358C-4DCF-A44E-9281-F57BB41CBA5C}" type="pres">
      <dgm:prSet presAssocID="{E4761BBC-CDC8-A849-9583-EE8F24B0BB6A}" presName="level3hierChild" presStyleCnt="0"/>
      <dgm:spPr/>
    </dgm:pt>
    <dgm:pt modelId="{1424FF34-6184-0449-9BB3-83D4B19673E3}" type="pres">
      <dgm:prSet presAssocID="{50965041-0161-7A4F-99AF-BDDC8E779EB5}" presName="conn2-1" presStyleLbl="parChTrans1D2" presStyleIdx="1" presStyleCnt="2"/>
      <dgm:spPr/>
    </dgm:pt>
    <dgm:pt modelId="{953FAC44-3F66-1445-A2E4-42CF3EA7B9BC}" type="pres">
      <dgm:prSet presAssocID="{50965041-0161-7A4F-99AF-BDDC8E779EB5}" presName="connTx" presStyleLbl="parChTrans1D2" presStyleIdx="1" presStyleCnt="2"/>
      <dgm:spPr/>
    </dgm:pt>
    <dgm:pt modelId="{47C86B71-30D9-4D49-B238-56D014545640}" type="pres">
      <dgm:prSet presAssocID="{F4EAB73C-B127-DA41-B862-EF2A786C50F4}" presName="root2" presStyleCnt="0"/>
      <dgm:spPr/>
    </dgm:pt>
    <dgm:pt modelId="{1C8B7BEA-C016-684B-B5B7-64958BB54245}" type="pres">
      <dgm:prSet presAssocID="{F4EAB73C-B127-DA41-B862-EF2A786C50F4}" presName="LevelTwoTextNode" presStyleLbl="node2" presStyleIdx="1" presStyleCnt="2" custScaleX="209965">
        <dgm:presLayoutVars>
          <dgm:chPref val="3"/>
        </dgm:presLayoutVars>
      </dgm:prSet>
      <dgm:spPr/>
      <dgm:t>
        <a:bodyPr/>
        <a:lstStyle/>
        <a:p>
          <a:endParaRPr lang="en-US"/>
        </a:p>
      </dgm:t>
    </dgm:pt>
    <dgm:pt modelId="{1BD8FAD0-46F2-9540-A406-9368CB507537}" type="pres">
      <dgm:prSet presAssocID="{F4EAB73C-B127-DA41-B862-EF2A786C50F4}" presName="level3hierChild" presStyleCnt="0"/>
      <dgm:spPr/>
    </dgm:pt>
  </dgm:ptLst>
  <dgm:cxnLst>
    <dgm:cxn modelId="{EC7C8A2E-0280-A64B-96DA-CF123179558C}" srcId="{AE204941-8CE1-E243-AB56-8563263CF2A8}" destId="{56385B79-A621-FB4B-BC8A-ED4E1C07A6B2}" srcOrd="0" destOrd="0" parTransId="{1A36E5DC-AB13-FC42-8393-9EB48DA529AE}" sibTransId="{DD914D5F-51F4-F84E-B674-11CD60791E69}"/>
    <dgm:cxn modelId="{8E16705B-94F4-854A-B90C-EC5F1350C858}" srcId="{56385B79-A621-FB4B-BC8A-ED4E1C07A6B2}" destId="{F4EAB73C-B127-DA41-B862-EF2A786C50F4}" srcOrd="1" destOrd="0" parTransId="{50965041-0161-7A4F-99AF-BDDC8E779EB5}" sibTransId="{FCFC2C02-70D3-D94A-AC83-99639E013208}"/>
    <dgm:cxn modelId="{68178249-CDBA-EE4A-A25F-6E3D32736C6A}" type="presOf" srcId="{1F278B3E-02C2-EB48-9DD8-960D23FE6C74}" destId="{55D8DD82-ADB6-F54C-B364-CD3E08C10DF4}" srcOrd="1" destOrd="0" presId="urn:microsoft.com/office/officeart/2005/8/layout/hierarchy2"/>
    <dgm:cxn modelId="{CE7B4291-29B7-4E4E-9B3C-A30199A06BAC}" type="presOf" srcId="{50965041-0161-7A4F-99AF-BDDC8E779EB5}" destId="{953FAC44-3F66-1445-A2E4-42CF3EA7B9BC}" srcOrd="1" destOrd="0" presId="urn:microsoft.com/office/officeart/2005/8/layout/hierarchy2"/>
    <dgm:cxn modelId="{4DABB39E-3BD4-4A46-9103-0591A97841A5}" srcId="{56385B79-A621-FB4B-BC8A-ED4E1C07A6B2}" destId="{E4761BBC-CDC8-A849-9583-EE8F24B0BB6A}" srcOrd="0" destOrd="0" parTransId="{1F278B3E-02C2-EB48-9DD8-960D23FE6C74}" sibTransId="{724B91A9-076F-5546-961F-F2C07A829BC5}"/>
    <dgm:cxn modelId="{13BC1708-95B2-9F41-8079-5B7619B3B5E7}" type="presOf" srcId="{E4761BBC-CDC8-A849-9583-EE8F24B0BB6A}" destId="{8B8ECB38-A4B6-A54E-A8AE-E55739FCD64C}" srcOrd="0" destOrd="0" presId="urn:microsoft.com/office/officeart/2005/8/layout/hierarchy2"/>
    <dgm:cxn modelId="{2C7A165B-021A-6D42-AC68-DE5ADDB84C75}" type="presOf" srcId="{F4EAB73C-B127-DA41-B862-EF2A786C50F4}" destId="{1C8B7BEA-C016-684B-B5B7-64958BB54245}" srcOrd="0" destOrd="0" presId="urn:microsoft.com/office/officeart/2005/8/layout/hierarchy2"/>
    <dgm:cxn modelId="{78EF7E75-E714-3847-9A2E-C694DEC68D4A}" type="presOf" srcId="{1F278B3E-02C2-EB48-9DD8-960D23FE6C74}" destId="{B6CFFF09-B410-9E4C-B965-3AD2306EA2B9}" srcOrd="0" destOrd="0" presId="urn:microsoft.com/office/officeart/2005/8/layout/hierarchy2"/>
    <dgm:cxn modelId="{E43A02BC-6B4D-9A4C-9563-88D79BA9983B}" type="presOf" srcId="{50965041-0161-7A4F-99AF-BDDC8E779EB5}" destId="{1424FF34-6184-0449-9BB3-83D4B19673E3}" srcOrd="0" destOrd="0" presId="urn:microsoft.com/office/officeart/2005/8/layout/hierarchy2"/>
    <dgm:cxn modelId="{A09168AB-47DC-0241-AF09-3766761B36DB}" type="presOf" srcId="{56385B79-A621-FB4B-BC8A-ED4E1C07A6B2}" destId="{67DA3F87-84A4-C049-AE88-303540E026F1}" srcOrd="0" destOrd="0" presId="urn:microsoft.com/office/officeart/2005/8/layout/hierarchy2"/>
    <dgm:cxn modelId="{42E13843-DED9-0A4D-961B-8CF5C86AEE5B}" type="presOf" srcId="{AE204941-8CE1-E243-AB56-8563263CF2A8}" destId="{AF6A7421-DA4D-D849-9899-63B7AE7C28B4}" srcOrd="0" destOrd="0" presId="urn:microsoft.com/office/officeart/2005/8/layout/hierarchy2"/>
    <dgm:cxn modelId="{DA5FD78B-7F92-774B-98A3-48B916321698}" type="presParOf" srcId="{AF6A7421-DA4D-D849-9899-63B7AE7C28B4}" destId="{1E924655-179D-DD41-A4C3-47C783E6938D}" srcOrd="0" destOrd="0" presId="urn:microsoft.com/office/officeart/2005/8/layout/hierarchy2"/>
    <dgm:cxn modelId="{C27781D6-7248-B24B-AF7B-15ABA32FBA8C}" type="presParOf" srcId="{1E924655-179D-DD41-A4C3-47C783E6938D}" destId="{67DA3F87-84A4-C049-AE88-303540E026F1}" srcOrd="0" destOrd="0" presId="urn:microsoft.com/office/officeart/2005/8/layout/hierarchy2"/>
    <dgm:cxn modelId="{07145F02-C8ED-8946-BE37-1420CA094658}" type="presParOf" srcId="{1E924655-179D-DD41-A4C3-47C783E6938D}" destId="{6075F3A7-019A-454C-A864-43B5A9388811}" srcOrd="1" destOrd="0" presId="urn:microsoft.com/office/officeart/2005/8/layout/hierarchy2"/>
    <dgm:cxn modelId="{5E0424B0-6F61-E941-A04C-428517282EE2}" type="presParOf" srcId="{6075F3A7-019A-454C-A864-43B5A9388811}" destId="{B6CFFF09-B410-9E4C-B965-3AD2306EA2B9}" srcOrd="0" destOrd="0" presId="urn:microsoft.com/office/officeart/2005/8/layout/hierarchy2"/>
    <dgm:cxn modelId="{F5801110-8C0D-BA4D-8EE6-DA8006A7D01E}" type="presParOf" srcId="{B6CFFF09-B410-9E4C-B965-3AD2306EA2B9}" destId="{55D8DD82-ADB6-F54C-B364-CD3E08C10DF4}" srcOrd="0" destOrd="0" presId="urn:microsoft.com/office/officeart/2005/8/layout/hierarchy2"/>
    <dgm:cxn modelId="{A1F59E7E-9FA6-B644-9A3F-FDD2026F2EE2}" type="presParOf" srcId="{6075F3A7-019A-454C-A864-43B5A9388811}" destId="{AA0DA448-2A01-2945-8F17-936C8DE359E5}" srcOrd="1" destOrd="0" presId="urn:microsoft.com/office/officeart/2005/8/layout/hierarchy2"/>
    <dgm:cxn modelId="{267DC2D4-67B4-FC40-8A67-882016EC70F2}" type="presParOf" srcId="{AA0DA448-2A01-2945-8F17-936C8DE359E5}" destId="{8B8ECB38-A4B6-A54E-A8AE-E55739FCD64C}" srcOrd="0" destOrd="0" presId="urn:microsoft.com/office/officeart/2005/8/layout/hierarchy2"/>
    <dgm:cxn modelId="{45B2192E-5B95-B64B-9AC8-CE2959EEEC9B}" type="presParOf" srcId="{AA0DA448-2A01-2945-8F17-936C8DE359E5}" destId="{AE95358C-4DCF-A44E-9281-F57BB41CBA5C}" srcOrd="1" destOrd="0" presId="urn:microsoft.com/office/officeart/2005/8/layout/hierarchy2"/>
    <dgm:cxn modelId="{3A2F4CA6-F71A-8C48-851F-00AE3915FC61}" type="presParOf" srcId="{6075F3A7-019A-454C-A864-43B5A9388811}" destId="{1424FF34-6184-0449-9BB3-83D4B19673E3}" srcOrd="2" destOrd="0" presId="urn:microsoft.com/office/officeart/2005/8/layout/hierarchy2"/>
    <dgm:cxn modelId="{4E7ECB8C-685D-624F-9B02-00546C64C1A8}" type="presParOf" srcId="{1424FF34-6184-0449-9BB3-83D4B19673E3}" destId="{953FAC44-3F66-1445-A2E4-42CF3EA7B9BC}" srcOrd="0" destOrd="0" presId="urn:microsoft.com/office/officeart/2005/8/layout/hierarchy2"/>
    <dgm:cxn modelId="{DDC86A8A-F84F-224B-B3B9-EC6BCDC9D010}" type="presParOf" srcId="{6075F3A7-019A-454C-A864-43B5A9388811}" destId="{47C86B71-30D9-4D49-B238-56D014545640}" srcOrd="3" destOrd="0" presId="urn:microsoft.com/office/officeart/2005/8/layout/hierarchy2"/>
    <dgm:cxn modelId="{DD82C2AC-B12C-914B-B924-A75EBE34DD53}" type="presParOf" srcId="{47C86B71-30D9-4D49-B238-56D014545640}" destId="{1C8B7BEA-C016-684B-B5B7-64958BB54245}" srcOrd="0" destOrd="0" presId="urn:microsoft.com/office/officeart/2005/8/layout/hierarchy2"/>
    <dgm:cxn modelId="{BF1A9ACA-D69C-5D41-815C-03AC25E6C8CA}" type="presParOf" srcId="{47C86B71-30D9-4D49-B238-56D014545640}" destId="{1BD8FAD0-46F2-9540-A406-9368CB50753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204941-8CE1-E243-AB56-8563263CF2A8}" type="doc">
      <dgm:prSet loTypeId="urn:microsoft.com/office/officeart/2005/8/layout/hierarchy2" loCatId="" qsTypeId="urn:microsoft.com/office/officeart/2005/8/quickstyle/simple4" qsCatId="simple" csTypeId="urn:microsoft.com/office/officeart/2005/8/colors/colorful3" csCatId="colorful" phldr="1"/>
      <dgm:spPr/>
      <dgm:t>
        <a:bodyPr/>
        <a:lstStyle/>
        <a:p>
          <a:endParaRPr lang="en-US"/>
        </a:p>
      </dgm:t>
    </dgm:pt>
    <dgm:pt modelId="{56385B79-A621-FB4B-BC8A-ED4E1C07A6B2}">
      <dgm:prSet phldrT="[Text]" custT="1"/>
      <dgm:spPr/>
      <dgm:t>
        <a:bodyPr/>
        <a:lstStyle/>
        <a:p>
          <a:r>
            <a:rPr lang="en-US" sz="2400" smtClean="0"/>
            <a:t>Program </a:t>
          </a:r>
        </a:p>
        <a:p>
          <a:r>
            <a:rPr lang="en-US" sz="2400" dirty="0" smtClean="0"/>
            <a:t>Analysis</a:t>
          </a:r>
          <a:endParaRPr lang="en-US" sz="2400" dirty="0"/>
        </a:p>
      </dgm:t>
    </dgm:pt>
    <dgm:pt modelId="{1A36E5DC-AB13-FC42-8393-9EB48DA529AE}" type="parTrans" cxnId="{EC7C8A2E-0280-A64B-96DA-CF123179558C}">
      <dgm:prSet/>
      <dgm:spPr/>
      <dgm:t>
        <a:bodyPr/>
        <a:lstStyle/>
        <a:p>
          <a:endParaRPr lang="en-US"/>
        </a:p>
      </dgm:t>
    </dgm:pt>
    <dgm:pt modelId="{DD914D5F-51F4-F84E-B674-11CD60791E69}" type="sibTrans" cxnId="{EC7C8A2E-0280-A64B-96DA-CF123179558C}">
      <dgm:prSet/>
      <dgm:spPr/>
      <dgm:t>
        <a:bodyPr/>
        <a:lstStyle/>
        <a:p>
          <a:endParaRPr lang="en-US"/>
        </a:p>
      </dgm:t>
    </dgm:pt>
    <dgm:pt modelId="{E4761BBC-CDC8-A849-9583-EE8F24B0BB6A}">
      <dgm:prSet phldrT="[Text]" custT="1"/>
      <dgm:spPr/>
      <dgm:t>
        <a:bodyPr/>
        <a:lstStyle/>
        <a:p>
          <a:pPr algn="l"/>
          <a:r>
            <a:rPr lang="en-US" sz="2400" b="1" u="sng" dirty="0" smtClean="0">
              <a:solidFill>
                <a:schemeClr val="bg1"/>
              </a:solidFill>
            </a:rPr>
            <a:t>Static Analysis </a:t>
          </a:r>
        </a:p>
        <a:p>
          <a:pPr algn="l"/>
          <a:r>
            <a:rPr lang="en-US" sz="2400" dirty="0" smtClean="0">
              <a:solidFill>
                <a:schemeClr val="bg1"/>
              </a:solidFill>
            </a:rPr>
            <a:t>- Can consider all possible inputs</a:t>
          </a:r>
        </a:p>
        <a:p>
          <a:pPr algn="l"/>
          <a:r>
            <a:rPr lang="en-US" sz="2400" dirty="0" smtClean="0">
              <a:solidFill>
                <a:schemeClr val="bg1"/>
              </a:solidFill>
            </a:rPr>
            <a:t>- Find bugs and vulnerabilities</a:t>
          </a:r>
        </a:p>
        <a:p>
          <a:pPr algn="l"/>
          <a:r>
            <a:rPr lang="en-US" sz="2400" dirty="0" smtClean="0">
              <a:solidFill>
                <a:schemeClr val="bg1"/>
              </a:solidFill>
            </a:rPr>
            <a:t>- Can prove absence of bugs, in some cases</a:t>
          </a:r>
          <a:endParaRPr lang="en-US" sz="2400" dirty="0">
            <a:solidFill>
              <a:schemeClr val="bg1"/>
            </a:solidFill>
          </a:endParaRPr>
        </a:p>
      </dgm:t>
    </dgm:pt>
    <dgm:pt modelId="{1F278B3E-02C2-EB48-9DD8-960D23FE6C74}" type="parTrans" cxnId="{4DABB39E-3BD4-4A46-9103-0591A97841A5}">
      <dgm:prSet/>
      <dgm:spPr/>
      <dgm:t>
        <a:bodyPr/>
        <a:lstStyle/>
        <a:p>
          <a:endParaRPr lang="en-US"/>
        </a:p>
      </dgm:t>
    </dgm:pt>
    <dgm:pt modelId="{724B91A9-076F-5546-961F-F2C07A829BC5}" type="sibTrans" cxnId="{4DABB39E-3BD4-4A46-9103-0591A97841A5}">
      <dgm:prSet/>
      <dgm:spPr/>
      <dgm:t>
        <a:bodyPr/>
        <a:lstStyle/>
        <a:p>
          <a:endParaRPr lang="en-US"/>
        </a:p>
      </dgm:t>
    </dgm:pt>
    <dgm:pt modelId="{F4EAB73C-B127-DA41-B862-EF2A786C50F4}">
      <dgm:prSet phldrT="[Text]" custT="1"/>
      <dgm:spPr/>
      <dgm:t>
        <a:bodyPr/>
        <a:lstStyle/>
        <a:p>
          <a:pPr algn="l"/>
          <a:r>
            <a:rPr lang="en-US" sz="2400" b="1" u="none" dirty="0" smtClean="0">
              <a:solidFill>
                <a:schemeClr val="bg1"/>
              </a:solidFill>
            </a:rPr>
            <a:t>   </a:t>
          </a:r>
          <a:r>
            <a:rPr lang="en-US" sz="2400" b="1" u="sng" dirty="0" smtClean="0">
              <a:solidFill>
                <a:schemeClr val="bg1"/>
              </a:solidFill>
            </a:rPr>
            <a:t>Dynamic Analysis </a:t>
          </a:r>
        </a:p>
        <a:p>
          <a:pPr algn="l"/>
          <a:r>
            <a:rPr lang="en-US" sz="2400" dirty="0" smtClean="0">
              <a:solidFill>
                <a:schemeClr val="bg1"/>
              </a:solidFill>
            </a:rPr>
            <a:t>- Need to choose sample test input</a:t>
          </a:r>
        </a:p>
        <a:p>
          <a:pPr algn="l"/>
          <a:r>
            <a:rPr lang="en-US" sz="2400" dirty="0" smtClean="0">
              <a:solidFill>
                <a:schemeClr val="bg1"/>
              </a:solidFill>
            </a:rPr>
            <a:t>- Can find bugs and vulnerabilities</a:t>
          </a:r>
        </a:p>
        <a:p>
          <a:pPr algn="l"/>
          <a:r>
            <a:rPr lang="en-US" sz="2400" dirty="0" smtClean="0">
              <a:solidFill>
                <a:schemeClr val="bg1"/>
              </a:solidFill>
            </a:rPr>
            <a:t>- Cannot prove their absence</a:t>
          </a:r>
          <a:endParaRPr lang="en-US" sz="2400" dirty="0">
            <a:solidFill>
              <a:schemeClr val="bg1"/>
            </a:solidFill>
          </a:endParaRPr>
        </a:p>
      </dgm:t>
    </dgm:pt>
    <dgm:pt modelId="{50965041-0161-7A4F-99AF-BDDC8E779EB5}" type="parTrans" cxnId="{8E16705B-94F4-854A-B90C-EC5F1350C858}">
      <dgm:prSet/>
      <dgm:spPr/>
      <dgm:t>
        <a:bodyPr/>
        <a:lstStyle/>
        <a:p>
          <a:endParaRPr lang="en-US"/>
        </a:p>
      </dgm:t>
    </dgm:pt>
    <dgm:pt modelId="{FCFC2C02-70D3-D94A-AC83-99639E013208}" type="sibTrans" cxnId="{8E16705B-94F4-854A-B90C-EC5F1350C858}">
      <dgm:prSet/>
      <dgm:spPr/>
      <dgm:t>
        <a:bodyPr/>
        <a:lstStyle/>
        <a:p>
          <a:endParaRPr lang="en-US"/>
        </a:p>
      </dgm:t>
    </dgm:pt>
    <dgm:pt modelId="{AF6A7421-DA4D-D849-9899-63B7AE7C28B4}" type="pres">
      <dgm:prSet presAssocID="{AE204941-8CE1-E243-AB56-8563263CF2A8}" presName="diagram" presStyleCnt="0">
        <dgm:presLayoutVars>
          <dgm:chPref val="1"/>
          <dgm:dir/>
          <dgm:animOne val="branch"/>
          <dgm:animLvl val="lvl"/>
          <dgm:resizeHandles val="exact"/>
        </dgm:presLayoutVars>
      </dgm:prSet>
      <dgm:spPr/>
    </dgm:pt>
    <dgm:pt modelId="{1E924655-179D-DD41-A4C3-47C783E6938D}" type="pres">
      <dgm:prSet presAssocID="{56385B79-A621-FB4B-BC8A-ED4E1C07A6B2}" presName="root1" presStyleCnt="0"/>
      <dgm:spPr/>
    </dgm:pt>
    <dgm:pt modelId="{67DA3F87-84A4-C049-AE88-303540E026F1}" type="pres">
      <dgm:prSet presAssocID="{56385B79-A621-FB4B-BC8A-ED4E1C07A6B2}" presName="LevelOneTextNode" presStyleLbl="node0" presStyleIdx="0" presStyleCnt="1" custScaleX="57344" custScaleY="76086" custLinFactNeighborX="-31298" custLinFactNeighborY="8845">
        <dgm:presLayoutVars>
          <dgm:chPref val="3"/>
        </dgm:presLayoutVars>
      </dgm:prSet>
      <dgm:spPr/>
      <dgm:t>
        <a:bodyPr/>
        <a:lstStyle/>
        <a:p>
          <a:endParaRPr lang="en-US"/>
        </a:p>
      </dgm:t>
    </dgm:pt>
    <dgm:pt modelId="{6075F3A7-019A-454C-A864-43B5A9388811}" type="pres">
      <dgm:prSet presAssocID="{56385B79-A621-FB4B-BC8A-ED4E1C07A6B2}" presName="level2hierChild" presStyleCnt="0"/>
      <dgm:spPr/>
    </dgm:pt>
    <dgm:pt modelId="{B6CFFF09-B410-9E4C-B965-3AD2306EA2B9}" type="pres">
      <dgm:prSet presAssocID="{1F278B3E-02C2-EB48-9DD8-960D23FE6C74}" presName="conn2-1" presStyleLbl="parChTrans1D2" presStyleIdx="0" presStyleCnt="2"/>
      <dgm:spPr/>
    </dgm:pt>
    <dgm:pt modelId="{55D8DD82-ADB6-F54C-B364-CD3E08C10DF4}" type="pres">
      <dgm:prSet presAssocID="{1F278B3E-02C2-EB48-9DD8-960D23FE6C74}" presName="connTx" presStyleLbl="parChTrans1D2" presStyleIdx="0" presStyleCnt="2"/>
      <dgm:spPr/>
    </dgm:pt>
    <dgm:pt modelId="{AA0DA448-2A01-2945-8F17-936C8DE359E5}" type="pres">
      <dgm:prSet presAssocID="{E4761BBC-CDC8-A849-9583-EE8F24B0BB6A}" presName="root2" presStyleCnt="0"/>
      <dgm:spPr/>
    </dgm:pt>
    <dgm:pt modelId="{8B8ECB38-A4B6-A54E-A8AE-E55739FCD64C}" type="pres">
      <dgm:prSet presAssocID="{E4761BBC-CDC8-A849-9583-EE8F24B0BB6A}" presName="LevelTwoTextNode" presStyleLbl="node2" presStyleIdx="0" presStyleCnt="2" custScaleX="208182" custScaleY="139832">
        <dgm:presLayoutVars>
          <dgm:chPref val="3"/>
        </dgm:presLayoutVars>
      </dgm:prSet>
      <dgm:spPr/>
      <dgm:t>
        <a:bodyPr/>
        <a:lstStyle/>
        <a:p>
          <a:endParaRPr lang="en-US"/>
        </a:p>
      </dgm:t>
    </dgm:pt>
    <dgm:pt modelId="{AE95358C-4DCF-A44E-9281-F57BB41CBA5C}" type="pres">
      <dgm:prSet presAssocID="{E4761BBC-CDC8-A849-9583-EE8F24B0BB6A}" presName="level3hierChild" presStyleCnt="0"/>
      <dgm:spPr/>
    </dgm:pt>
    <dgm:pt modelId="{1424FF34-6184-0449-9BB3-83D4B19673E3}" type="pres">
      <dgm:prSet presAssocID="{50965041-0161-7A4F-99AF-BDDC8E779EB5}" presName="conn2-1" presStyleLbl="parChTrans1D2" presStyleIdx="1" presStyleCnt="2"/>
      <dgm:spPr/>
    </dgm:pt>
    <dgm:pt modelId="{953FAC44-3F66-1445-A2E4-42CF3EA7B9BC}" type="pres">
      <dgm:prSet presAssocID="{50965041-0161-7A4F-99AF-BDDC8E779EB5}" presName="connTx" presStyleLbl="parChTrans1D2" presStyleIdx="1" presStyleCnt="2"/>
      <dgm:spPr/>
    </dgm:pt>
    <dgm:pt modelId="{47C86B71-30D9-4D49-B238-56D014545640}" type="pres">
      <dgm:prSet presAssocID="{F4EAB73C-B127-DA41-B862-EF2A786C50F4}" presName="root2" presStyleCnt="0"/>
      <dgm:spPr/>
    </dgm:pt>
    <dgm:pt modelId="{1C8B7BEA-C016-684B-B5B7-64958BB54245}" type="pres">
      <dgm:prSet presAssocID="{F4EAB73C-B127-DA41-B862-EF2A786C50F4}" presName="LevelTwoTextNode" presStyleLbl="node2" presStyleIdx="1" presStyleCnt="2" custScaleX="209965" custScaleY="115320">
        <dgm:presLayoutVars>
          <dgm:chPref val="3"/>
        </dgm:presLayoutVars>
      </dgm:prSet>
      <dgm:spPr/>
      <dgm:t>
        <a:bodyPr/>
        <a:lstStyle/>
        <a:p>
          <a:endParaRPr lang="en-US"/>
        </a:p>
      </dgm:t>
    </dgm:pt>
    <dgm:pt modelId="{1BD8FAD0-46F2-9540-A406-9368CB507537}" type="pres">
      <dgm:prSet presAssocID="{F4EAB73C-B127-DA41-B862-EF2A786C50F4}" presName="level3hierChild" presStyleCnt="0"/>
      <dgm:spPr/>
    </dgm:pt>
  </dgm:ptLst>
  <dgm:cxnLst>
    <dgm:cxn modelId="{F8B0D728-2F1A-A84F-8CD8-0D536B678093}" type="presOf" srcId="{1F278B3E-02C2-EB48-9DD8-960D23FE6C74}" destId="{55D8DD82-ADB6-F54C-B364-CD3E08C10DF4}" srcOrd="1" destOrd="0" presId="urn:microsoft.com/office/officeart/2005/8/layout/hierarchy2"/>
    <dgm:cxn modelId="{E6FFE1A7-B3F3-D94E-A4E3-0236E522F9A8}" type="presOf" srcId="{50965041-0161-7A4F-99AF-BDDC8E779EB5}" destId="{953FAC44-3F66-1445-A2E4-42CF3EA7B9BC}" srcOrd="1" destOrd="0" presId="urn:microsoft.com/office/officeart/2005/8/layout/hierarchy2"/>
    <dgm:cxn modelId="{8E16705B-94F4-854A-B90C-EC5F1350C858}" srcId="{56385B79-A621-FB4B-BC8A-ED4E1C07A6B2}" destId="{F4EAB73C-B127-DA41-B862-EF2A786C50F4}" srcOrd="1" destOrd="0" parTransId="{50965041-0161-7A4F-99AF-BDDC8E779EB5}" sibTransId="{FCFC2C02-70D3-D94A-AC83-99639E013208}"/>
    <dgm:cxn modelId="{669DD190-F853-FE4B-8194-2431954F899F}" type="presOf" srcId="{50965041-0161-7A4F-99AF-BDDC8E779EB5}" destId="{1424FF34-6184-0449-9BB3-83D4B19673E3}" srcOrd="0" destOrd="0" presId="urn:microsoft.com/office/officeart/2005/8/layout/hierarchy2"/>
    <dgm:cxn modelId="{2AE83657-D20B-1146-B7B2-BFD1D2F8AC34}" type="presOf" srcId="{AE204941-8CE1-E243-AB56-8563263CF2A8}" destId="{AF6A7421-DA4D-D849-9899-63B7AE7C28B4}" srcOrd="0" destOrd="0" presId="urn:microsoft.com/office/officeart/2005/8/layout/hierarchy2"/>
    <dgm:cxn modelId="{DBD8CDB6-8E14-5845-B702-65E14BFC91FB}" type="presOf" srcId="{56385B79-A621-FB4B-BC8A-ED4E1C07A6B2}" destId="{67DA3F87-84A4-C049-AE88-303540E026F1}" srcOrd="0" destOrd="0" presId="urn:microsoft.com/office/officeart/2005/8/layout/hierarchy2"/>
    <dgm:cxn modelId="{0B79A427-1C36-9145-ADD6-229FE0912C58}" type="presOf" srcId="{E4761BBC-CDC8-A849-9583-EE8F24B0BB6A}" destId="{8B8ECB38-A4B6-A54E-A8AE-E55739FCD64C}" srcOrd="0" destOrd="0" presId="urn:microsoft.com/office/officeart/2005/8/layout/hierarchy2"/>
    <dgm:cxn modelId="{F7782F5C-A4BD-064C-8D96-A65E71855E2C}" type="presOf" srcId="{F4EAB73C-B127-DA41-B862-EF2A786C50F4}" destId="{1C8B7BEA-C016-684B-B5B7-64958BB54245}" srcOrd="0" destOrd="0" presId="urn:microsoft.com/office/officeart/2005/8/layout/hierarchy2"/>
    <dgm:cxn modelId="{4DABB39E-3BD4-4A46-9103-0591A97841A5}" srcId="{56385B79-A621-FB4B-BC8A-ED4E1C07A6B2}" destId="{E4761BBC-CDC8-A849-9583-EE8F24B0BB6A}" srcOrd="0" destOrd="0" parTransId="{1F278B3E-02C2-EB48-9DD8-960D23FE6C74}" sibTransId="{724B91A9-076F-5546-961F-F2C07A829BC5}"/>
    <dgm:cxn modelId="{EC7C8A2E-0280-A64B-96DA-CF123179558C}" srcId="{AE204941-8CE1-E243-AB56-8563263CF2A8}" destId="{56385B79-A621-FB4B-BC8A-ED4E1C07A6B2}" srcOrd="0" destOrd="0" parTransId="{1A36E5DC-AB13-FC42-8393-9EB48DA529AE}" sibTransId="{DD914D5F-51F4-F84E-B674-11CD60791E69}"/>
    <dgm:cxn modelId="{F42E95A1-3CBF-8442-A26F-D9EBF0464965}" type="presOf" srcId="{1F278B3E-02C2-EB48-9DD8-960D23FE6C74}" destId="{B6CFFF09-B410-9E4C-B965-3AD2306EA2B9}" srcOrd="0" destOrd="0" presId="urn:microsoft.com/office/officeart/2005/8/layout/hierarchy2"/>
    <dgm:cxn modelId="{37112CD8-091E-9247-8176-61FBD004D1E7}" type="presParOf" srcId="{AF6A7421-DA4D-D849-9899-63B7AE7C28B4}" destId="{1E924655-179D-DD41-A4C3-47C783E6938D}" srcOrd="0" destOrd="0" presId="urn:microsoft.com/office/officeart/2005/8/layout/hierarchy2"/>
    <dgm:cxn modelId="{DE0A9279-7E23-0448-B237-EBE9A550A7DA}" type="presParOf" srcId="{1E924655-179D-DD41-A4C3-47C783E6938D}" destId="{67DA3F87-84A4-C049-AE88-303540E026F1}" srcOrd="0" destOrd="0" presId="urn:microsoft.com/office/officeart/2005/8/layout/hierarchy2"/>
    <dgm:cxn modelId="{792DFE74-4437-2943-9C67-D895AE379725}" type="presParOf" srcId="{1E924655-179D-DD41-A4C3-47C783E6938D}" destId="{6075F3A7-019A-454C-A864-43B5A9388811}" srcOrd="1" destOrd="0" presId="urn:microsoft.com/office/officeart/2005/8/layout/hierarchy2"/>
    <dgm:cxn modelId="{AD17B646-3545-DF4C-94ED-85FFD20AEB08}" type="presParOf" srcId="{6075F3A7-019A-454C-A864-43B5A9388811}" destId="{B6CFFF09-B410-9E4C-B965-3AD2306EA2B9}" srcOrd="0" destOrd="0" presId="urn:microsoft.com/office/officeart/2005/8/layout/hierarchy2"/>
    <dgm:cxn modelId="{5AD6A305-BA1F-F74B-9B68-C44AD3A5BF5B}" type="presParOf" srcId="{B6CFFF09-B410-9E4C-B965-3AD2306EA2B9}" destId="{55D8DD82-ADB6-F54C-B364-CD3E08C10DF4}" srcOrd="0" destOrd="0" presId="urn:microsoft.com/office/officeart/2005/8/layout/hierarchy2"/>
    <dgm:cxn modelId="{3B387F67-609F-A94E-8582-342F050E48E9}" type="presParOf" srcId="{6075F3A7-019A-454C-A864-43B5A9388811}" destId="{AA0DA448-2A01-2945-8F17-936C8DE359E5}" srcOrd="1" destOrd="0" presId="urn:microsoft.com/office/officeart/2005/8/layout/hierarchy2"/>
    <dgm:cxn modelId="{D35B7158-F728-3145-8392-690A4BDCFA09}" type="presParOf" srcId="{AA0DA448-2A01-2945-8F17-936C8DE359E5}" destId="{8B8ECB38-A4B6-A54E-A8AE-E55739FCD64C}" srcOrd="0" destOrd="0" presId="urn:microsoft.com/office/officeart/2005/8/layout/hierarchy2"/>
    <dgm:cxn modelId="{80A88709-63D1-C94F-9C03-8B98C4A818D4}" type="presParOf" srcId="{AA0DA448-2A01-2945-8F17-936C8DE359E5}" destId="{AE95358C-4DCF-A44E-9281-F57BB41CBA5C}" srcOrd="1" destOrd="0" presId="urn:microsoft.com/office/officeart/2005/8/layout/hierarchy2"/>
    <dgm:cxn modelId="{C85B4B06-38B0-7040-9D5D-FCC205E03EFB}" type="presParOf" srcId="{6075F3A7-019A-454C-A864-43B5A9388811}" destId="{1424FF34-6184-0449-9BB3-83D4B19673E3}" srcOrd="2" destOrd="0" presId="urn:microsoft.com/office/officeart/2005/8/layout/hierarchy2"/>
    <dgm:cxn modelId="{EB0980CA-F1C5-4246-B9F2-371274712600}" type="presParOf" srcId="{1424FF34-6184-0449-9BB3-83D4B19673E3}" destId="{953FAC44-3F66-1445-A2E4-42CF3EA7B9BC}" srcOrd="0" destOrd="0" presId="urn:microsoft.com/office/officeart/2005/8/layout/hierarchy2"/>
    <dgm:cxn modelId="{80D40007-90AB-8E42-8908-09686EAF007A}" type="presParOf" srcId="{6075F3A7-019A-454C-A864-43B5A9388811}" destId="{47C86B71-30D9-4D49-B238-56D014545640}" srcOrd="3" destOrd="0" presId="urn:microsoft.com/office/officeart/2005/8/layout/hierarchy2"/>
    <dgm:cxn modelId="{56903966-8D16-6B4B-9BF9-788E491A0C2D}" type="presParOf" srcId="{47C86B71-30D9-4D49-B238-56D014545640}" destId="{1C8B7BEA-C016-684B-B5B7-64958BB54245}" srcOrd="0" destOrd="0" presId="urn:microsoft.com/office/officeart/2005/8/layout/hierarchy2"/>
    <dgm:cxn modelId="{47398D0C-294D-1247-9A96-66C017B0122C}" type="presParOf" srcId="{47C86B71-30D9-4D49-B238-56D014545640}" destId="{1BD8FAD0-46F2-9540-A406-9368CB50753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A3F87-84A4-C049-AE88-303540E026F1}">
      <dsp:nvSpPr>
        <dsp:cNvPr id="0" name=""/>
        <dsp:cNvSpPr/>
      </dsp:nvSpPr>
      <dsp:spPr>
        <a:xfrm>
          <a:off x="0" y="1678003"/>
          <a:ext cx="1954798" cy="1296847"/>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Program </a:t>
          </a:r>
        </a:p>
        <a:p>
          <a:pPr lvl="0" algn="ctr" defTabSz="1066800">
            <a:lnSpc>
              <a:spcPct val="90000"/>
            </a:lnSpc>
            <a:spcBef>
              <a:spcPct val="0"/>
            </a:spcBef>
            <a:spcAft>
              <a:spcPct val="35000"/>
            </a:spcAft>
          </a:pPr>
          <a:r>
            <a:rPr lang="en-US" sz="2400" kern="1200" dirty="0" smtClean="0"/>
            <a:t>Analysis</a:t>
          </a:r>
          <a:endParaRPr lang="en-US" sz="2400" kern="1200" dirty="0"/>
        </a:p>
      </dsp:txBody>
      <dsp:txXfrm>
        <a:off x="37983" y="1715986"/>
        <a:ext cx="1878832" cy="1220881"/>
      </dsp:txXfrm>
    </dsp:sp>
    <dsp:sp modelId="{B6CFFF09-B410-9E4C-B965-3AD2306EA2B9}">
      <dsp:nvSpPr>
        <dsp:cNvPr id="0" name=""/>
        <dsp:cNvSpPr/>
      </dsp:nvSpPr>
      <dsp:spPr>
        <a:xfrm rot="19244248">
          <a:off x="1753118" y="1725765"/>
          <a:ext cx="1786794" cy="70507"/>
        </a:xfrm>
        <a:custGeom>
          <a:avLst/>
          <a:gdLst/>
          <a:ahLst/>
          <a:cxnLst/>
          <a:rect l="0" t="0" r="0" b="0"/>
          <a:pathLst>
            <a:path>
              <a:moveTo>
                <a:pt x="0" y="35253"/>
              </a:moveTo>
              <a:lnTo>
                <a:pt x="1786794" y="3525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601845" y="1716349"/>
        <a:ext cx="89339" cy="89339"/>
      </dsp:txXfrm>
    </dsp:sp>
    <dsp:sp modelId="{8B8ECB38-A4B6-A54E-A8AE-E55739FCD64C}">
      <dsp:nvSpPr>
        <dsp:cNvPr id="0" name=""/>
        <dsp:cNvSpPr/>
      </dsp:nvSpPr>
      <dsp:spPr>
        <a:xfrm>
          <a:off x="3338232" y="3927"/>
          <a:ext cx="7096713" cy="238336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en-US" sz="2400" b="1" u="sng" kern="1200" dirty="0" smtClean="0">
              <a:solidFill>
                <a:schemeClr val="bg1"/>
              </a:solidFill>
            </a:rPr>
            <a:t>Static Analysis </a:t>
          </a:r>
        </a:p>
        <a:p>
          <a:pPr lvl="0" algn="l" defTabSz="1066800">
            <a:lnSpc>
              <a:spcPct val="90000"/>
            </a:lnSpc>
            <a:spcBef>
              <a:spcPct val="0"/>
            </a:spcBef>
            <a:spcAft>
              <a:spcPct val="35000"/>
            </a:spcAft>
          </a:pPr>
          <a:r>
            <a:rPr lang="en-US" sz="2400" kern="1200" dirty="0" smtClean="0">
              <a:solidFill>
                <a:schemeClr val="bg1"/>
              </a:solidFill>
            </a:rPr>
            <a:t>- Inspect code or run automated method to find errors or gain confidence about their absence</a:t>
          </a:r>
        </a:p>
        <a:p>
          <a:pPr lvl="0" algn="l" defTabSz="1066800">
            <a:lnSpc>
              <a:spcPct val="90000"/>
            </a:lnSpc>
            <a:spcBef>
              <a:spcPct val="0"/>
            </a:spcBef>
            <a:spcAft>
              <a:spcPct val="35000"/>
            </a:spcAft>
          </a:pPr>
          <a:r>
            <a:rPr lang="en-US" sz="2400" kern="1200" dirty="0" smtClean="0">
              <a:solidFill>
                <a:schemeClr val="bg1"/>
              </a:solidFill>
            </a:rPr>
            <a:t>- Try to aggregate the program behavior over a large number of paths without enumerating them explicitly</a:t>
          </a:r>
          <a:endParaRPr lang="en-US" sz="2400" kern="1200" dirty="0">
            <a:solidFill>
              <a:schemeClr val="bg1"/>
            </a:solidFill>
          </a:endParaRPr>
        </a:p>
      </dsp:txBody>
      <dsp:txXfrm>
        <a:off x="3408038" y="73733"/>
        <a:ext cx="6957101" cy="2243753"/>
      </dsp:txXfrm>
    </dsp:sp>
    <dsp:sp modelId="{1424FF34-6184-0449-9BB3-83D4B19673E3}">
      <dsp:nvSpPr>
        <dsp:cNvPr id="0" name=""/>
        <dsp:cNvSpPr/>
      </dsp:nvSpPr>
      <dsp:spPr>
        <a:xfrm rot="2411516">
          <a:off x="1740993" y="2875552"/>
          <a:ext cx="1811044" cy="70507"/>
        </a:xfrm>
        <a:custGeom>
          <a:avLst/>
          <a:gdLst/>
          <a:ahLst/>
          <a:cxnLst/>
          <a:rect l="0" t="0" r="0" b="0"/>
          <a:pathLst>
            <a:path>
              <a:moveTo>
                <a:pt x="0" y="35253"/>
              </a:moveTo>
              <a:lnTo>
                <a:pt x="1811044" y="35253"/>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601239" y="2865530"/>
        <a:ext cx="90552" cy="90552"/>
      </dsp:txXfrm>
    </dsp:sp>
    <dsp:sp modelId="{1C8B7BEA-C016-684B-B5B7-64958BB54245}">
      <dsp:nvSpPr>
        <dsp:cNvPr id="0" name=""/>
        <dsp:cNvSpPr/>
      </dsp:nvSpPr>
      <dsp:spPr>
        <a:xfrm>
          <a:off x="3338232" y="2642960"/>
          <a:ext cx="7157493" cy="170444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en-US" sz="2400" b="1" u="none" kern="1200" dirty="0" smtClean="0">
              <a:solidFill>
                <a:schemeClr val="bg1"/>
              </a:solidFill>
            </a:rPr>
            <a:t>  </a:t>
          </a:r>
          <a:r>
            <a:rPr lang="en-US" sz="2400" b="1" u="sng" kern="1200" dirty="0" smtClean="0">
              <a:solidFill>
                <a:schemeClr val="bg1"/>
              </a:solidFill>
            </a:rPr>
            <a:t>Dynamic Analysis </a:t>
          </a:r>
        </a:p>
        <a:p>
          <a:pPr lvl="0" algn="l" defTabSz="1066800">
            <a:lnSpc>
              <a:spcPct val="90000"/>
            </a:lnSpc>
            <a:spcBef>
              <a:spcPct val="0"/>
            </a:spcBef>
            <a:spcAft>
              <a:spcPct val="35000"/>
            </a:spcAft>
          </a:pPr>
          <a:r>
            <a:rPr lang="en-US" sz="2400" kern="1200" dirty="0" smtClean="0">
              <a:solidFill>
                <a:schemeClr val="bg1"/>
              </a:solidFill>
            </a:rPr>
            <a:t>- Run code, possibly under instrumented conditions, to see if there are likely problems</a:t>
          </a:r>
        </a:p>
        <a:p>
          <a:pPr lvl="0" algn="l" defTabSz="1066800">
            <a:lnSpc>
              <a:spcPct val="90000"/>
            </a:lnSpc>
            <a:spcBef>
              <a:spcPct val="0"/>
            </a:spcBef>
            <a:spcAft>
              <a:spcPct val="35000"/>
            </a:spcAft>
          </a:pPr>
          <a:r>
            <a:rPr lang="en-US" sz="2400" kern="1200" dirty="0" smtClean="0">
              <a:solidFill>
                <a:schemeClr val="bg1"/>
              </a:solidFill>
            </a:rPr>
            <a:t>- Enumerate paths but avoid redundant ones</a:t>
          </a:r>
          <a:endParaRPr lang="en-US" sz="2400" kern="1200" dirty="0">
            <a:solidFill>
              <a:schemeClr val="bg1"/>
            </a:solidFill>
          </a:endParaRPr>
        </a:p>
      </dsp:txBody>
      <dsp:txXfrm>
        <a:off x="3388154" y="2692882"/>
        <a:ext cx="7057649" cy="16046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A3F87-84A4-C049-AE88-303540E026F1}">
      <dsp:nvSpPr>
        <dsp:cNvPr id="0" name=""/>
        <dsp:cNvSpPr/>
      </dsp:nvSpPr>
      <dsp:spPr>
        <a:xfrm>
          <a:off x="0" y="1705892"/>
          <a:ext cx="1845252" cy="122417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Program </a:t>
          </a:r>
        </a:p>
        <a:p>
          <a:pPr lvl="0" algn="ctr" defTabSz="1066800">
            <a:lnSpc>
              <a:spcPct val="90000"/>
            </a:lnSpc>
            <a:spcBef>
              <a:spcPct val="0"/>
            </a:spcBef>
            <a:spcAft>
              <a:spcPct val="35000"/>
            </a:spcAft>
          </a:pPr>
          <a:r>
            <a:rPr lang="en-US" sz="2400" kern="1200" dirty="0" smtClean="0"/>
            <a:t>Analysis</a:t>
          </a:r>
          <a:endParaRPr lang="en-US" sz="2400" kern="1200" dirty="0"/>
        </a:p>
      </dsp:txBody>
      <dsp:txXfrm>
        <a:off x="35855" y="1741747"/>
        <a:ext cx="1773542" cy="1152462"/>
      </dsp:txXfrm>
    </dsp:sp>
    <dsp:sp modelId="{B6CFFF09-B410-9E4C-B965-3AD2306EA2B9}">
      <dsp:nvSpPr>
        <dsp:cNvPr id="0" name=""/>
        <dsp:cNvSpPr/>
      </dsp:nvSpPr>
      <dsp:spPr>
        <a:xfrm rot="19401212">
          <a:off x="1648092" y="1689355"/>
          <a:ext cx="1994871" cy="66556"/>
        </a:xfrm>
        <a:custGeom>
          <a:avLst/>
          <a:gdLst/>
          <a:ahLst/>
          <a:cxnLst/>
          <a:rect l="0" t="0" r="0" b="0"/>
          <a:pathLst>
            <a:path>
              <a:moveTo>
                <a:pt x="0" y="33278"/>
              </a:moveTo>
              <a:lnTo>
                <a:pt x="1994871" y="33278"/>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595656" y="1672762"/>
        <a:ext cx="99743" cy="99743"/>
      </dsp:txXfrm>
    </dsp:sp>
    <dsp:sp modelId="{8B8ECB38-A4B6-A54E-A8AE-E55739FCD64C}">
      <dsp:nvSpPr>
        <dsp:cNvPr id="0" name=""/>
        <dsp:cNvSpPr/>
      </dsp:nvSpPr>
      <dsp:spPr>
        <a:xfrm>
          <a:off x="3445804" y="2387"/>
          <a:ext cx="6699014" cy="2249802"/>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en-US" sz="2400" b="1" u="sng" kern="1200" dirty="0" smtClean="0">
              <a:solidFill>
                <a:schemeClr val="bg1"/>
              </a:solidFill>
            </a:rPr>
            <a:t>Static Analysis </a:t>
          </a:r>
        </a:p>
        <a:p>
          <a:pPr lvl="0" algn="l" defTabSz="1066800">
            <a:lnSpc>
              <a:spcPct val="90000"/>
            </a:lnSpc>
            <a:spcBef>
              <a:spcPct val="0"/>
            </a:spcBef>
            <a:spcAft>
              <a:spcPct val="35000"/>
            </a:spcAft>
          </a:pPr>
          <a:r>
            <a:rPr lang="en-US" sz="2400" kern="1200" dirty="0" smtClean="0">
              <a:solidFill>
                <a:schemeClr val="bg1"/>
              </a:solidFill>
            </a:rPr>
            <a:t>- Can consider all possible inputs</a:t>
          </a:r>
        </a:p>
        <a:p>
          <a:pPr lvl="0" algn="l" defTabSz="1066800">
            <a:lnSpc>
              <a:spcPct val="90000"/>
            </a:lnSpc>
            <a:spcBef>
              <a:spcPct val="0"/>
            </a:spcBef>
            <a:spcAft>
              <a:spcPct val="35000"/>
            </a:spcAft>
          </a:pPr>
          <a:r>
            <a:rPr lang="en-US" sz="2400" kern="1200" dirty="0" smtClean="0">
              <a:solidFill>
                <a:schemeClr val="bg1"/>
              </a:solidFill>
            </a:rPr>
            <a:t>- Find bugs and vulnerabilities</a:t>
          </a:r>
        </a:p>
        <a:p>
          <a:pPr lvl="0" algn="l" defTabSz="1066800">
            <a:lnSpc>
              <a:spcPct val="90000"/>
            </a:lnSpc>
            <a:spcBef>
              <a:spcPct val="0"/>
            </a:spcBef>
            <a:spcAft>
              <a:spcPct val="35000"/>
            </a:spcAft>
          </a:pPr>
          <a:r>
            <a:rPr lang="en-US" sz="2400" kern="1200" dirty="0" smtClean="0">
              <a:solidFill>
                <a:schemeClr val="bg1"/>
              </a:solidFill>
            </a:rPr>
            <a:t>- Can prove absence of bugs, in some cases</a:t>
          </a:r>
          <a:endParaRPr lang="en-US" sz="2400" kern="1200" dirty="0">
            <a:solidFill>
              <a:schemeClr val="bg1"/>
            </a:solidFill>
          </a:endParaRPr>
        </a:p>
      </dsp:txBody>
      <dsp:txXfrm>
        <a:off x="3511698" y="68281"/>
        <a:ext cx="6567226" cy="2118014"/>
      </dsp:txXfrm>
    </dsp:sp>
    <dsp:sp modelId="{1424FF34-6184-0449-9BB3-83D4B19673E3}">
      <dsp:nvSpPr>
        <dsp:cNvPr id="0" name=""/>
        <dsp:cNvSpPr/>
      </dsp:nvSpPr>
      <dsp:spPr>
        <a:xfrm rot="2074710">
          <a:off x="1673551" y="2836331"/>
          <a:ext cx="1943952" cy="66556"/>
        </a:xfrm>
        <a:custGeom>
          <a:avLst/>
          <a:gdLst/>
          <a:ahLst/>
          <a:cxnLst/>
          <a:rect l="0" t="0" r="0" b="0"/>
          <a:pathLst>
            <a:path>
              <a:moveTo>
                <a:pt x="0" y="33278"/>
              </a:moveTo>
              <a:lnTo>
                <a:pt x="1943952" y="33278"/>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596929" y="2821010"/>
        <a:ext cx="97197" cy="97197"/>
      </dsp:txXfrm>
    </dsp:sp>
    <dsp:sp modelId="{1C8B7BEA-C016-684B-B5B7-64958BB54245}">
      <dsp:nvSpPr>
        <dsp:cNvPr id="0" name=""/>
        <dsp:cNvSpPr/>
      </dsp:nvSpPr>
      <dsp:spPr>
        <a:xfrm>
          <a:off x="3445804" y="2493529"/>
          <a:ext cx="6756389" cy="185542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l" defTabSz="1066800">
            <a:lnSpc>
              <a:spcPct val="90000"/>
            </a:lnSpc>
            <a:spcBef>
              <a:spcPct val="0"/>
            </a:spcBef>
            <a:spcAft>
              <a:spcPct val="35000"/>
            </a:spcAft>
          </a:pPr>
          <a:r>
            <a:rPr lang="en-US" sz="2400" b="1" u="none" kern="1200" dirty="0" smtClean="0">
              <a:solidFill>
                <a:schemeClr val="bg1"/>
              </a:solidFill>
            </a:rPr>
            <a:t>   </a:t>
          </a:r>
          <a:r>
            <a:rPr lang="en-US" sz="2400" b="1" u="sng" kern="1200" dirty="0" smtClean="0">
              <a:solidFill>
                <a:schemeClr val="bg1"/>
              </a:solidFill>
            </a:rPr>
            <a:t>Dynamic Analysis </a:t>
          </a:r>
        </a:p>
        <a:p>
          <a:pPr lvl="0" algn="l" defTabSz="1066800">
            <a:lnSpc>
              <a:spcPct val="90000"/>
            </a:lnSpc>
            <a:spcBef>
              <a:spcPct val="0"/>
            </a:spcBef>
            <a:spcAft>
              <a:spcPct val="35000"/>
            </a:spcAft>
          </a:pPr>
          <a:r>
            <a:rPr lang="en-US" sz="2400" kern="1200" dirty="0" smtClean="0">
              <a:solidFill>
                <a:schemeClr val="bg1"/>
              </a:solidFill>
            </a:rPr>
            <a:t>- Need to choose sample test input</a:t>
          </a:r>
        </a:p>
        <a:p>
          <a:pPr lvl="0" algn="l" defTabSz="1066800">
            <a:lnSpc>
              <a:spcPct val="90000"/>
            </a:lnSpc>
            <a:spcBef>
              <a:spcPct val="0"/>
            </a:spcBef>
            <a:spcAft>
              <a:spcPct val="35000"/>
            </a:spcAft>
          </a:pPr>
          <a:r>
            <a:rPr lang="en-US" sz="2400" kern="1200" dirty="0" smtClean="0">
              <a:solidFill>
                <a:schemeClr val="bg1"/>
              </a:solidFill>
            </a:rPr>
            <a:t>- Can find bugs and vulnerabilities</a:t>
          </a:r>
        </a:p>
        <a:p>
          <a:pPr lvl="0" algn="l" defTabSz="1066800">
            <a:lnSpc>
              <a:spcPct val="90000"/>
            </a:lnSpc>
            <a:spcBef>
              <a:spcPct val="0"/>
            </a:spcBef>
            <a:spcAft>
              <a:spcPct val="35000"/>
            </a:spcAft>
          </a:pPr>
          <a:r>
            <a:rPr lang="en-US" sz="2400" kern="1200" dirty="0" smtClean="0">
              <a:solidFill>
                <a:schemeClr val="bg1"/>
              </a:solidFill>
            </a:rPr>
            <a:t>- Cannot prove their absence</a:t>
          </a:r>
          <a:endParaRPr lang="en-US" sz="2400" kern="1200" dirty="0">
            <a:solidFill>
              <a:schemeClr val="bg1"/>
            </a:solidFill>
          </a:endParaRPr>
        </a:p>
      </dsp:txBody>
      <dsp:txXfrm>
        <a:off x="3500147" y="2547872"/>
        <a:ext cx="6647703" cy="17467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BBD1D-D3B7-2841-A8B7-AA3DADD27116}"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94F305-DA75-B249-B98F-8D9419560057}" type="slidenum">
              <a:rPr lang="en-US" smtClean="0"/>
              <a:t>‹#›</a:t>
            </a:fld>
            <a:endParaRPr lang="en-US"/>
          </a:p>
        </p:txBody>
      </p:sp>
    </p:spTree>
    <p:extLst>
      <p:ext uri="{BB962C8B-B14F-4D97-AF65-F5344CB8AC3E}">
        <p14:creationId xmlns:p14="http://schemas.microsoft.com/office/powerpoint/2010/main" val="206765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1</a:t>
            </a:fld>
            <a:endParaRPr lang="en-US"/>
          </a:p>
        </p:txBody>
      </p:sp>
    </p:spTree>
    <p:extLst>
      <p:ext uri="{BB962C8B-B14F-4D97-AF65-F5344CB8AC3E}">
        <p14:creationId xmlns:p14="http://schemas.microsoft.com/office/powerpoint/2010/main" val="1228127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17</a:t>
            </a:fld>
            <a:endParaRPr lang="en-US"/>
          </a:p>
        </p:txBody>
      </p:sp>
    </p:spTree>
    <p:extLst>
      <p:ext uri="{BB962C8B-B14F-4D97-AF65-F5344CB8AC3E}">
        <p14:creationId xmlns:p14="http://schemas.microsoft.com/office/powerpoint/2010/main" val="89909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12FA28-B90E-8C45-9089-65FFA3D21A8A}" type="slidenum">
              <a:rPr lang="en-US" altLang="en-US"/>
              <a:pPr/>
              <a:t>18</a:t>
            </a:fld>
            <a:endParaRPr lang="en-US" altLang="en-US"/>
          </a:p>
        </p:txBody>
      </p:sp>
      <p:sp>
        <p:nvSpPr>
          <p:cNvPr id="36866" name="Rectangle 2"/>
          <p:cNvSpPr>
            <a:spLocks noChangeArrowheads="1" noTextEdit="1"/>
          </p:cNvSpPr>
          <p:nvPr>
            <p:ph type="sldImg"/>
          </p:nvPr>
        </p:nvSpPr>
        <p:spPr>
          <a:ln/>
        </p:spPr>
      </p:sp>
      <p:sp>
        <p:nvSpPr>
          <p:cNvPr id="36867" name="Rectangle 3"/>
          <p:cNvSpPr>
            <a:spLocks noGrp="1" noChangeArrowheads="1"/>
          </p:cNvSpPr>
          <p:nvPr>
            <p:ph type="body" idx="1"/>
          </p:nvPr>
        </p:nvSpPr>
        <p:spPr/>
        <p:txBody>
          <a:bodyPr/>
          <a:lstStyle/>
          <a:p>
            <a:r>
              <a:rPr lang="en-US" altLang="en-US"/>
              <a:t>First real programs were made only 50 years ago</a:t>
            </a:r>
          </a:p>
          <a:p>
            <a:endParaRPr lang="en-US" altLang="en-US"/>
          </a:p>
        </p:txBody>
      </p:sp>
    </p:spTree>
    <p:extLst>
      <p:ext uri="{BB962C8B-B14F-4D97-AF65-F5344CB8AC3E}">
        <p14:creationId xmlns:p14="http://schemas.microsoft.com/office/powerpoint/2010/main" val="1175082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9F56B43-FA8B-4CC0-AD8D-987D4062C674}"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1/18/18</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98AA0B1C-8795-4A1D-A5C4-2A243940F36B}"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4659619F-80B4-4538-BE30-6F183E40588A}"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20</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Tree>
    <p:extLst>
      <p:ext uri="{BB962C8B-B14F-4D97-AF65-F5344CB8AC3E}">
        <p14:creationId xmlns:p14="http://schemas.microsoft.com/office/powerpoint/2010/main" val="17718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9F56B43-FA8B-4CC0-AD8D-987D4062C674}"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1/18/18</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987155E-AA58-40D1-B398-9CC1B0FEF927}"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F73226DD-D623-437D-828D-632BC36F385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dirty="0"/>
          </a:p>
        </p:txBody>
      </p:sp>
    </p:spTree>
    <p:extLst>
      <p:ext uri="{BB962C8B-B14F-4D97-AF65-F5344CB8AC3E}">
        <p14:creationId xmlns:p14="http://schemas.microsoft.com/office/powerpoint/2010/main" val="165792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2"/>
          <p:cNvSpPr txBox="1">
            <a:spLocks noGrp="1"/>
          </p:cNvSpPr>
          <p:nvPr/>
        </p:nvSpPr>
        <p:spPr>
          <a:xfrm>
            <a:off x="4402138" y="0"/>
            <a:ext cx="3368675" cy="504825"/>
          </a:xfrm>
          <a:prstGeom prst="rect">
            <a:avLst/>
          </a:prstGeom>
          <a:noFill/>
        </p:spPr>
        <p:txBody>
          <a:bodyPr vert="horz" lIns="91440" tIns="45720" rIns="91440" bIns="45720"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9F56B43-FA8B-4CC0-AD8D-987D4062C674}" type="datetimeFigureOut">
              <a:rPr kumimoji="0" 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1/18/18</a:t>
            </a:fld>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Slide Number Placeholder 12"/>
          <p:cNvSpPr txBox="1">
            <a:spLocks noGrp="1"/>
          </p:cNvSpPr>
          <p:nvPr/>
        </p:nvSpPr>
        <p:spPr>
          <a:xfrm>
            <a:off x="4399200" y="9555480"/>
            <a:ext cx="3372840" cy="502560"/>
          </a:xfrm>
          <a:prstGeom prst="rect">
            <a:avLst/>
          </a:prstGeom>
          <a:noFill/>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E403C57D-95B1-49F2-B7A4-08BC359BF236}"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11" name="Slide Number Placeholder 6"/>
          <p:cNvSpPr txBox="1">
            <a:spLocks noGrp="1"/>
          </p:cNvSpPr>
          <p:nvPr/>
        </p:nvSpPr>
        <p:spPr>
          <a:xfrm>
            <a:off x="4399200" y="9555480"/>
            <a:ext cx="3372840" cy="502560"/>
          </a:xfrm>
          <a:prstGeom prst="rect">
            <a:avLst/>
          </a:prstGeom>
          <a:noFill/>
          <a:ln/>
        </p:spPr>
        <p:txBody>
          <a:bodyPr vert="horz" lIns="91440" tIns="45720" rIns="91440" bIns="45720" rtlCol="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7552D26C-25CD-456A-A2B1-1E6698BED35F}" type="slidenum">
              <a:rPr kumimoji="0" lang="en-US" sz="1400" b="0" i="0" u="none" strike="noStrike" kern="1200" cap="none" spc="0" normalizeH="0" baseline="0" noProof="0" smtClean="0">
                <a:ln>
                  <a:noFill/>
                </a:ln>
                <a:solidFill>
                  <a:schemeClr val="tx1"/>
                </a:solidFill>
                <a:effectLst/>
                <a:uLnTx/>
                <a:uFillTx/>
                <a:latin typeface="Liberation Serif" pitchFamily="18"/>
                <a:ea typeface="DejaVu Sans" pitchFamily="2"/>
                <a:cs typeface="DejaVu Sans" pitchFamily="2"/>
              </a:rPr>
              <a:pPr marL="0" marR="0" lvl="0" indent="0" algn="r" defTabSz="914400" rtl="0" eaLnBrk="1" fontAlgn="auto" latinLnBrk="0" hangingPunct="0">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schemeClr val="tx1"/>
              </a:solidFill>
              <a:effectLst/>
              <a:uLnTx/>
              <a:uFillTx/>
              <a:latin typeface="Liberation Serif" pitchFamily="18"/>
              <a:ea typeface="DejaVu Sans" pitchFamily="2"/>
              <a:cs typeface="DejaVu Sans" pitchFamily="2"/>
            </a:endParaRPr>
          </a:p>
        </p:txBody>
      </p:sp>
      <p:sp>
        <p:nvSpPr>
          <p:cNvPr id="2" name="Slide Image Placeholder 1"/>
          <p:cNvSpPr>
            <a:spLocks noGrp="1" noRot="1" noChangeAspect="1" noResize="1"/>
          </p:cNvSpPr>
          <p:nvPr>
            <p:ph type="sldImg"/>
          </p:nvPr>
        </p:nvSpPr>
        <p:spPr>
          <a:xfrm>
            <a:off x="531813" y="763588"/>
            <a:ext cx="6707187"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a:xfrm>
            <a:off x="777239" y="4777560"/>
            <a:ext cx="6217560" cy="4525920"/>
          </a:xfrm>
          <a:noFill/>
          <a:ln>
            <a:noFill/>
          </a:ln>
        </p:spPr>
        <p:txBody>
          <a:bodyPr lIns="0" tIns="0" rIns="0" bIns="0"/>
          <a:lstStyle/>
          <a:p>
            <a:endParaRPr lang="en-US" sz="2640" dirty="0"/>
          </a:p>
        </p:txBody>
      </p:sp>
    </p:spTree>
    <p:extLst>
      <p:ext uri="{BB962C8B-B14F-4D97-AF65-F5344CB8AC3E}">
        <p14:creationId xmlns:p14="http://schemas.microsoft.com/office/powerpoint/2010/main" val="1396138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23</a:t>
            </a:fld>
            <a:endParaRPr lang="en-US"/>
          </a:p>
        </p:txBody>
      </p:sp>
    </p:spTree>
    <p:extLst>
      <p:ext uri="{BB962C8B-B14F-4D97-AF65-F5344CB8AC3E}">
        <p14:creationId xmlns:p14="http://schemas.microsoft.com/office/powerpoint/2010/main" val="1867224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24</a:t>
            </a:fld>
            <a:endParaRPr lang="en-US"/>
          </a:p>
        </p:txBody>
      </p:sp>
    </p:spTree>
    <p:extLst>
      <p:ext uri="{BB962C8B-B14F-4D97-AF65-F5344CB8AC3E}">
        <p14:creationId xmlns:p14="http://schemas.microsoft.com/office/powerpoint/2010/main" val="167430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25</a:t>
            </a:fld>
            <a:endParaRPr lang="en-US"/>
          </a:p>
        </p:txBody>
      </p:sp>
    </p:spTree>
    <p:extLst>
      <p:ext uri="{BB962C8B-B14F-4D97-AF65-F5344CB8AC3E}">
        <p14:creationId xmlns:p14="http://schemas.microsoft.com/office/powerpoint/2010/main" val="201511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26</a:t>
            </a:fld>
            <a:endParaRPr lang="en-US"/>
          </a:p>
        </p:txBody>
      </p:sp>
    </p:spTree>
    <p:extLst>
      <p:ext uri="{BB962C8B-B14F-4D97-AF65-F5344CB8AC3E}">
        <p14:creationId xmlns:p14="http://schemas.microsoft.com/office/powerpoint/2010/main" val="1124680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3</a:t>
            </a:fld>
            <a:endParaRPr lang="en-US"/>
          </a:p>
        </p:txBody>
      </p:sp>
    </p:spTree>
    <p:extLst>
      <p:ext uri="{BB962C8B-B14F-4D97-AF65-F5344CB8AC3E}">
        <p14:creationId xmlns:p14="http://schemas.microsoft.com/office/powerpoint/2010/main" val="172978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4</a:t>
            </a:fld>
            <a:endParaRPr lang="en-US"/>
          </a:p>
        </p:txBody>
      </p:sp>
    </p:spTree>
    <p:extLst>
      <p:ext uri="{BB962C8B-B14F-4D97-AF65-F5344CB8AC3E}">
        <p14:creationId xmlns:p14="http://schemas.microsoft.com/office/powerpoint/2010/main" val="1210084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“The booster had performed satisfactorily until an unscheduled yaw-lift maneuver was detected by the range safety officer. Faulty application of the guidance commands made steering impossible and were directing the spacecraft towards a crash, possibly in the North Atlantic shipping lanes or in an inhabited area. </a:t>
            </a:r>
            <a:r>
              <a:rPr lang="en-US" sz="1200" b="0" i="1" kern="1200" smtClean="0">
                <a:solidFill>
                  <a:schemeClr val="tx1"/>
                </a:solidFill>
                <a:effectLst/>
                <a:latin typeface="+mn-lt"/>
                <a:ea typeface="+mn-ea"/>
                <a:cs typeface="+mn-cs"/>
              </a:rPr>
              <a:t>[A range safety officer subsequently ordered its destructive abort.]”</a:t>
            </a:r>
            <a:endParaRPr lang="en-US"/>
          </a:p>
        </p:txBody>
      </p:sp>
      <p:sp>
        <p:nvSpPr>
          <p:cNvPr id="4" name="Slide Number Placeholder 3"/>
          <p:cNvSpPr>
            <a:spLocks noGrp="1"/>
          </p:cNvSpPr>
          <p:nvPr>
            <p:ph type="sldNum" sz="quarter" idx="10"/>
          </p:nvPr>
        </p:nvSpPr>
        <p:spPr/>
        <p:txBody>
          <a:bodyPr/>
          <a:lstStyle/>
          <a:p>
            <a:fld id="{6594F305-DA75-B249-B98F-8D9419560057}" type="slidenum">
              <a:rPr lang="en-US" smtClean="0"/>
              <a:t>7</a:t>
            </a:fld>
            <a:endParaRPr lang="en-US"/>
          </a:p>
        </p:txBody>
      </p:sp>
    </p:spTree>
    <p:extLst>
      <p:ext uri="{BB962C8B-B14F-4D97-AF65-F5344CB8AC3E}">
        <p14:creationId xmlns:p14="http://schemas.microsoft.com/office/powerpoint/2010/main" val="156712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“The booster had performed satisfactorily until an unscheduled yaw-lift maneuver was detected by the range safety officer. Faulty application of the guidance commands made steering impossible and were directing the spacecraft towards a crash, possibly in the North Atlantic shipping lanes or in an inhabited area. </a:t>
            </a:r>
            <a:r>
              <a:rPr lang="en-US" sz="1200" b="0" i="1" kern="1200" smtClean="0">
                <a:solidFill>
                  <a:schemeClr val="tx1"/>
                </a:solidFill>
                <a:effectLst/>
                <a:latin typeface="+mn-lt"/>
                <a:ea typeface="+mn-ea"/>
                <a:cs typeface="+mn-cs"/>
              </a:rPr>
              <a:t>[A range safety officer subsequently ordered its destructive abort.]”</a:t>
            </a:r>
            <a:endParaRPr lang="en-US"/>
          </a:p>
        </p:txBody>
      </p:sp>
      <p:sp>
        <p:nvSpPr>
          <p:cNvPr id="4" name="Slide Number Placeholder 3"/>
          <p:cNvSpPr>
            <a:spLocks noGrp="1"/>
          </p:cNvSpPr>
          <p:nvPr>
            <p:ph type="sldNum" sz="quarter" idx="10"/>
          </p:nvPr>
        </p:nvSpPr>
        <p:spPr/>
        <p:txBody>
          <a:bodyPr/>
          <a:lstStyle/>
          <a:p>
            <a:fld id="{6594F305-DA75-B249-B98F-8D9419560057}" type="slidenum">
              <a:rPr lang="en-US" smtClean="0"/>
              <a:t>8</a:t>
            </a:fld>
            <a:endParaRPr lang="en-US"/>
          </a:p>
        </p:txBody>
      </p:sp>
    </p:spTree>
    <p:extLst>
      <p:ext uri="{BB962C8B-B14F-4D97-AF65-F5344CB8AC3E}">
        <p14:creationId xmlns:p14="http://schemas.microsoft.com/office/powerpoint/2010/main" val="191130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 today’s</a:t>
            </a:r>
            <a:r>
              <a:rPr lang="en-US" baseline="0" dirty="0" smtClean="0"/>
              <a:t> world, where our daily lives largely depend on software, really bad things can happen when </a:t>
            </a:r>
            <a:r>
              <a:rPr lang="en-US" dirty="0" smtClean="0"/>
              <a:t>software goes</a:t>
            </a:r>
            <a:r>
              <a:rPr lang="en-US" baseline="0" dirty="0" smtClean="0"/>
              <a:t> bad and starts producing errors.</a:t>
            </a:r>
          </a:p>
          <a:p>
            <a:pPr marL="171450" indent="-171450">
              <a:buFontTx/>
              <a:buChar char="-"/>
            </a:pPr>
            <a:r>
              <a:rPr lang="en-US" baseline="0" dirty="0" smtClean="0"/>
              <a:t>It can cause tremendous financial stress.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For example, in 2012, American financial group Knight Capital's share drops 75% within a day and they lost $440M,  due to a software glitch.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8731F80-EAF2-B04A-955C-746E0E8D510B}" type="slidenum">
              <a:rPr lang="en-US" smtClean="0"/>
              <a:t>11</a:t>
            </a:fld>
            <a:endParaRPr lang="en-US"/>
          </a:p>
        </p:txBody>
      </p:sp>
    </p:spTree>
    <p:extLst>
      <p:ext uri="{BB962C8B-B14F-4D97-AF65-F5344CB8AC3E}">
        <p14:creationId xmlns:p14="http://schemas.microsoft.com/office/powerpoint/2010/main" val="131882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 today’s</a:t>
            </a:r>
            <a:r>
              <a:rPr lang="en-US" baseline="0" dirty="0" smtClean="0"/>
              <a:t> world, where our daily lives largely depend on software, really bad things can happen when </a:t>
            </a:r>
            <a:r>
              <a:rPr lang="en-US" dirty="0" smtClean="0"/>
              <a:t>software goes</a:t>
            </a:r>
            <a:r>
              <a:rPr lang="en-US" baseline="0" dirty="0" smtClean="0"/>
              <a:t> bad and starts producing errors.</a:t>
            </a:r>
          </a:p>
          <a:p>
            <a:pPr marL="171450" indent="-171450">
              <a:buFontTx/>
              <a:buChar char="-"/>
            </a:pPr>
            <a:r>
              <a:rPr lang="en-US" baseline="0" dirty="0" smtClean="0"/>
              <a:t>It can cause tremendous financial stress.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For example, in 2012, American financial group Knight Capital's share drops 75% within a day and they lost $440M,  due to a software glitch.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8731F80-EAF2-B04A-955C-746E0E8D510B}" type="slidenum">
              <a:rPr lang="en-US" smtClean="0"/>
              <a:t>12</a:t>
            </a:fld>
            <a:endParaRPr lang="en-US"/>
          </a:p>
        </p:txBody>
      </p:sp>
    </p:spTree>
    <p:extLst>
      <p:ext uri="{BB962C8B-B14F-4D97-AF65-F5344CB8AC3E}">
        <p14:creationId xmlns:p14="http://schemas.microsoft.com/office/powerpoint/2010/main" val="118726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Even simple errors can create</a:t>
            </a:r>
            <a:r>
              <a:rPr lang="en-US" baseline="0" dirty="0" smtClean="0"/>
              <a:t> big problems.</a:t>
            </a:r>
            <a:endParaRPr lang="en-US" dirty="0" smtClean="0"/>
          </a:p>
          <a:p>
            <a:pPr marL="171450" indent="-171450">
              <a:buFont typeface="Arial"/>
              <a:buChar char="•"/>
            </a:pPr>
            <a:r>
              <a:rPr lang="en-US" dirty="0" smtClean="0"/>
              <a:t>For example, last year a</a:t>
            </a:r>
            <a:r>
              <a:rPr lang="en-US" baseline="0" dirty="0" smtClean="0"/>
              <a:t> double use of </a:t>
            </a:r>
            <a:r>
              <a:rPr lang="en-US" baseline="0" dirty="0" err="1" smtClean="0"/>
              <a:t>goto</a:t>
            </a:r>
            <a:r>
              <a:rPr lang="en-US" baseline="0" dirty="0" smtClean="0"/>
              <a:t> in Apple’s security sensitive code was bypassing a critical check, and this causes significant security risk.</a:t>
            </a:r>
          </a:p>
          <a:p>
            <a:pPr marL="171450" indent="-171450">
              <a:buFont typeface="Arial"/>
              <a:buChar char="•"/>
            </a:pPr>
            <a:r>
              <a:rPr lang="en-US" baseline="0" dirty="0" smtClean="0"/>
              <a:t>Disaster from such simple coding error is not new. </a:t>
            </a:r>
          </a:p>
          <a:p>
            <a:pPr marL="171450" indent="-171450">
              <a:buFont typeface="Arial"/>
              <a:buChar char="•"/>
            </a:pPr>
            <a:r>
              <a:rPr lang="en-US" baseline="0" dirty="0" smtClean="0"/>
              <a:t>In 1999, NASA lost $125M as its</a:t>
            </a:r>
            <a:r>
              <a:rPr lang="en-US" dirty="0" smtClean="0"/>
              <a:t> Mars Climate Orbiter lost its target and</a:t>
            </a:r>
            <a:r>
              <a:rPr lang="en-US" baseline="0" dirty="0" smtClean="0"/>
              <a:t> </a:t>
            </a:r>
            <a:r>
              <a:rPr lang="en-US" dirty="0" smtClean="0"/>
              <a:t>burned up in the atmosphere.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The reason: One engineering team was using metric measurements while another team used Imperial units.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So the bottom line is</a:t>
            </a:r>
            <a:r>
              <a:rPr lang="en-US" baseline="0" dirty="0" smtClean="0"/>
              <a:t> significant loss can happen from trivial programming errors.</a:t>
            </a:r>
            <a:endParaRPr lang="en-US" dirty="0" smtClean="0"/>
          </a:p>
        </p:txBody>
      </p:sp>
      <p:sp>
        <p:nvSpPr>
          <p:cNvPr id="4" name="Slide Number Placeholder 3"/>
          <p:cNvSpPr>
            <a:spLocks noGrp="1"/>
          </p:cNvSpPr>
          <p:nvPr>
            <p:ph type="sldNum" sz="quarter" idx="10"/>
          </p:nvPr>
        </p:nvSpPr>
        <p:spPr/>
        <p:txBody>
          <a:bodyPr/>
          <a:lstStyle/>
          <a:p>
            <a:fld id="{A8731F80-EAF2-B04A-955C-746E0E8D510B}" type="slidenum">
              <a:rPr lang="en-US" smtClean="0"/>
              <a:t>13</a:t>
            </a:fld>
            <a:endParaRPr lang="en-US"/>
          </a:p>
        </p:txBody>
      </p:sp>
    </p:spTree>
    <p:extLst>
      <p:ext uri="{BB962C8B-B14F-4D97-AF65-F5344CB8AC3E}">
        <p14:creationId xmlns:p14="http://schemas.microsoft.com/office/powerpoint/2010/main" val="9850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94F305-DA75-B249-B98F-8D9419560057}" type="slidenum">
              <a:rPr lang="en-US" smtClean="0"/>
              <a:t>15</a:t>
            </a:fld>
            <a:endParaRPr lang="en-US"/>
          </a:p>
        </p:txBody>
      </p:sp>
    </p:spTree>
    <p:extLst>
      <p:ext uri="{BB962C8B-B14F-4D97-AF65-F5344CB8AC3E}">
        <p14:creationId xmlns:p14="http://schemas.microsoft.com/office/powerpoint/2010/main" val="205880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D02224E-90FF-E643-803A-EE36E05C2611}"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02224E-90FF-E643-803A-EE36E05C2611}"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02224E-90FF-E643-803A-EE36E05C2611}"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02224E-90FF-E643-803A-EE36E05C2611}"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2224E-90FF-E643-803A-EE36E05C2611}"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D02224E-90FF-E643-803A-EE36E05C2611}"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D02224E-90FF-E643-803A-EE36E05C2611}"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accent2">
                    <a:lumMod val="75000"/>
                  </a:schemeClr>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ED02224E-90FF-E643-803A-EE36E05C2611}"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2224E-90FF-E643-803A-EE36E05C2611}"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2224E-90FF-E643-803A-EE36E05C2611}"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2224E-90FF-E643-803A-EE36E05C2611}"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F9369-FF6E-4A46-BA4F-E71B9DE10D2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2224E-90FF-E643-803A-EE36E05C2611}"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F9369-FF6E-4A46-BA4F-E71B9DE10D2A}" type="slidenum">
              <a:rPr lang="en-US" smtClean="0"/>
              <a:t>‹#›</a:t>
            </a:fld>
            <a:endParaRPr lang="en-US"/>
          </a:p>
        </p:txBody>
      </p:sp>
    </p:spTree>
    <p:extLst>
      <p:ext uri="{BB962C8B-B14F-4D97-AF65-F5344CB8AC3E}">
        <p14:creationId xmlns:p14="http://schemas.microsoft.com/office/powerpoint/2010/main" val="67041745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accent2">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rayb.info/" TargetMode="External"/><Relationship Id="rId5" Type="http://schemas.openxmlformats.org/officeDocument/2006/relationships/hyperlink" Target="mailto:rayb@virginia.edu" TargetMode="External"/><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 y="1"/>
            <a:ext cx="12192000" cy="6093296"/>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786169" y="1340768"/>
            <a:ext cx="8619662" cy="2425664"/>
          </a:xfrm>
          <a:prstGeom prst="rect">
            <a:avLst/>
          </a:prstGeom>
        </p:spPr>
        <p:txBody>
          <a:bodyPr vert="horz" wrap="square" lIns="0" tIns="40005" rIns="0" bIns="0" rtlCol="0" anchor="ctr">
            <a:spAutoFit/>
          </a:bodyPr>
          <a:lstStyle/>
          <a:p>
            <a:pPr marL="12700" marR="5080" algn="ctr">
              <a:lnSpc>
                <a:spcPts val="6230"/>
              </a:lnSpc>
              <a:spcBef>
                <a:spcPts val="315"/>
              </a:spcBef>
              <a:tabLst>
                <a:tab pos="1040130" algn="l"/>
                <a:tab pos="2047239" algn="l"/>
                <a:tab pos="2178050" algn="l"/>
                <a:tab pos="2756535" algn="l"/>
                <a:tab pos="4382770" algn="l"/>
                <a:tab pos="4988560" algn="l"/>
                <a:tab pos="5396865" algn="l"/>
              </a:tabLst>
            </a:pPr>
            <a:r>
              <a:rPr lang="en-US" sz="5200" b="1" dirty="0">
                <a:solidFill>
                  <a:schemeClr val="bg1"/>
                </a:solidFill>
                <a:latin typeface="PT Sans Narrow"/>
                <a:cs typeface="PT Sans Narrow"/>
              </a:rPr>
              <a:t>Program Analysis for </a:t>
            </a:r>
            <a:br>
              <a:rPr lang="en-US" sz="5200" b="1" dirty="0">
                <a:solidFill>
                  <a:schemeClr val="bg1"/>
                </a:solidFill>
                <a:latin typeface="PT Sans Narrow"/>
                <a:cs typeface="PT Sans Narrow"/>
              </a:rPr>
            </a:br>
            <a:r>
              <a:rPr lang="en-US" sz="5200" b="1" dirty="0">
                <a:solidFill>
                  <a:schemeClr val="bg1"/>
                </a:solidFill>
                <a:latin typeface="PT Sans Narrow"/>
                <a:cs typeface="PT Sans Narrow"/>
              </a:rPr>
              <a:t>Robust Software</a:t>
            </a:r>
            <a:br>
              <a:rPr lang="en-US" sz="5200" b="1" dirty="0">
                <a:solidFill>
                  <a:schemeClr val="bg1"/>
                </a:solidFill>
                <a:latin typeface="PT Sans Narrow"/>
                <a:cs typeface="PT Sans Narrow"/>
              </a:rPr>
            </a:br>
            <a:r>
              <a:rPr lang="en-US" sz="5200" b="1" dirty="0">
                <a:solidFill>
                  <a:schemeClr val="bg1"/>
                </a:solidFill>
                <a:latin typeface="PT Sans Narrow"/>
                <a:cs typeface="PT Sans Narrow"/>
              </a:rPr>
              <a:t>(CS 4501)</a:t>
            </a:r>
            <a:endParaRPr sz="5200" b="1" dirty="0">
              <a:solidFill>
                <a:schemeClr val="bg1"/>
              </a:solidFill>
              <a:latin typeface="PT Sans Narrow"/>
              <a:cs typeface="PT Sans Narrow"/>
            </a:endParaRPr>
          </a:p>
        </p:txBody>
      </p:sp>
      <p:sp>
        <p:nvSpPr>
          <p:cNvPr id="5" name="object 5"/>
          <p:cNvSpPr txBox="1"/>
          <p:nvPr/>
        </p:nvSpPr>
        <p:spPr>
          <a:xfrm>
            <a:off x="715617" y="6291841"/>
            <a:ext cx="10760765" cy="289823"/>
          </a:xfrm>
          <a:prstGeom prst="rect">
            <a:avLst/>
          </a:prstGeom>
        </p:spPr>
        <p:txBody>
          <a:bodyPr vert="horz" wrap="square" lIns="0" tIns="12700" rIns="0" bIns="0" rtlCol="0">
            <a:spAutoFit/>
          </a:bodyPr>
          <a:lstStyle/>
          <a:p>
            <a:pPr marL="12700" algn="ctr">
              <a:spcBef>
                <a:spcPts val="100"/>
              </a:spcBef>
            </a:pPr>
            <a:r>
              <a:rPr lang="en-US" dirty="0" smtClean="0">
                <a:solidFill>
                  <a:srgbClr val="FFFFFF"/>
                </a:solidFill>
                <a:latin typeface="PT Sans Narrow"/>
                <a:cs typeface="PT Sans Narrow"/>
              </a:rPr>
              <a:t>Acknowledgement: </a:t>
            </a:r>
            <a:r>
              <a:rPr dirty="0" err="1" smtClean="0">
                <a:solidFill>
                  <a:srgbClr val="FFFFFF"/>
                </a:solidFill>
                <a:latin typeface="PT Sans Narrow"/>
                <a:cs typeface="PT Sans Narrow"/>
              </a:rPr>
              <a:t>tompeha</a:t>
            </a:r>
            <a:r>
              <a:rPr spc="-90" dirty="0" smtClean="0">
                <a:solidFill>
                  <a:srgbClr val="FFFFFF"/>
                </a:solidFill>
                <a:latin typeface="PT Sans Narrow"/>
                <a:cs typeface="PT Sans Narrow"/>
              </a:rPr>
              <a:t> </a:t>
            </a:r>
            <a:r>
              <a:rPr dirty="0">
                <a:solidFill>
                  <a:srgbClr val="FFFFFF"/>
                </a:solidFill>
                <a:latin typeface="PT Sans Narrow"/>
                <a:cs typeface="PT Sans Narrow"/>
              </a:rPr>
              <a:t>@</a:t>
            </a:r>
            <a:r>
              <a:rPr dirty="0" err="1">
                <a:solidFill>
                  <a:srgbClr val="FFFFFF"/>
                </a:solidFill>
                <a:latin typeface="PT Sans Narrow"/>
                <a:cs typeface="PT Sans Narrow"/>
              </a:rPr>
              <a:t>usersnap</a:t>
            </a:r>
            <a:r>
              <a:rPr lang="en-US" dirty="0">
                <a:solidFill>
                  <a:srgbClr val="FFFFFF"/>
                </a:solidFill>
                <a:latin typeface="PT Sans Narrow"/>
                <a:cs typeface="PT Sans Narrow"/>
              </a:rPr>
              <a:t>, Suman </a:t>
            </a:r>
            <a:r>
              <a:rPr lang="en-US" dirty="0" err="1" smtClean="0">
                <a:solidFill>
                  <a:srgbClr val="FFFFFF"/>
                </a:solidFill>
                <a:latin typeface="PT Sans Narrow"/>
                <a:cs typeface="PT Sans Narrow"/>
              </a:rPr>
              <a:t>Jana@Columbia</a:t>
            </a:r>
            <a:r>
              <a:rPr lang="en-US" dirty="0">
                <a:solidFill>
                  <a:srgbClr val="FFFFFF"/>
                </a:solidFill>
                <a:latin typeface="PT Sans Narrow"/>
                <a:cs typeface="PT Sans Narrow"/>
              </a:rPr>
              <a:t>, Greg </a:t>
            </a:r>
            <a:r>
              <a:rPr lang="en-US" dirty="0" err="1" smtClean="0">
                <a:solidFill>
                  <a:srgbClr val="FFFFFF"/>
                </a:solidFill>
                <a:latin typeface="PT Sans Narrow"/>
                <a:cs typeface="PT Sans Narrow"/>
              </a:rPr>
              <a:t>Hoglund@Cenzic</a:t>
            </a:r>
            <a:r>
              <a:rPr lang="en-US" dirty="0">
                <a:solidFill>
                  <a:srgbClr val="FFFFFF"/>
                </a:solidFill>
                <a:latin typeface="PT Sans Narrow"/>
                <a:cs typeface="PT Sans Narrow"/>
              </a:rPr>
              <a:t>, </a:t>
            </a:r>
            <a:r>
              <a:rPr lang="en-US" dirty="0" err="1" smtClean="0">
                <a:solidFill>
                  <a:srgbClr val="FFFFFF"/>
                </a:solidFill>
                <a:latin typeface="PT Sans Narrow"/>
                <a:cs typeface="PT Sans Narrow"/>
              </a:rPr>
              <a:t>Inc</a:t>
            </a:r>
            <a:r>
              <a:rPr lang="en-US" dirty="0" smtClean="0">
                <a:solidFill>
                  <a:srgbClr val="FFFFFF"/>
                </a:solidFill>
                <a:latin typeface="PT Sans Narrow"/>
                <a:cs typeface="PT Sans Narrow"/>
              </a:rPr>
              <a:t>, </a:t>
            </a:r>
            <a:r>
              <a:rPr lang="en-US" dirty="0" smtClean="0"/>
              <a:t>Omar </a:t>
            </a:r>
            <a:r>
              <a:rPr lang="en-US" dirty="0" err="1" smtClean="0"/>
              <a:t>Chowdhury@Purdue</a:t>
            </a:r>
            <a:r>
              <a:rPr lang="en-US" dirty="0" smtClean="0">
                <a:solidFill>
                  <a:srgbClr val="FFFFFF"/>
                </a:solidFill>
                <a:latin typeface="PT Sans Narrow"/>
                <a:cs typeface="PT Sans Narrow"/>
              </a:rPr>
              <a:t> </a:t>
            </a:r>
            <a:endParaRPr dirty="0">
              <a:latin typeface="PT Sans Narrow"/>
              <a:cs typeface="PT Sans Narrow"/>
            </a:endParaRPr>
          </a:p>
        </p:txBody>
      </p:sp>
      <p:sp>
        <p:nvSpPr>
          <p:cNvPr id="7" name="Rectangle 6"/>
          <p:cNvSpPr/>
          <p:nvPr/>
        </p:nvSpPr>
        <p:spPr>
          <a:xfrm>
            <a:off x="3359697" y="3918326"/>
            <a:ext cx="5992539" cy="2862322"/>
          </a:xfrm>
          <a:prstGeom prst="rect">
            <a:avLst/>
          </a:prstGeom>
        </p:spPr>
        <p:txBody>
          <a:bodyPr wrap="square">
            <a:spAutoFit/>
          </a:bodyPr>
          <a:lstStyle/>
          <a:p>
            <a:pPr lvl="0" algn="ctr"/>
            <a:r>
              <a:rPr lang="en-US" sz="3600" b="1" dirty="0">
                <a:effectLst>
                  <a:outerShdw blurRad="38100" dist="38100" dir="2700000" algn="tl">
                    <a:srgbClr val="000000">
                      <a:alpha val="43137"/>
                    </a:srgbClr>
                  </a:outerShdw>
                </a:effectLst>
              </a:rPr>
              <a:t>Baishakhi Ray</a:t>
            </a:r>
          </a:p>
          <a:p>
            <a:pPr lvl="0" algn="ctr"/>
            <a:r>
              <a:rPr lang="en-US" sz="2400" dirty="0"/>
              <a:t>University of </a:t>
            </a:r>
            <a:r>
              <a:rPr lang="en-US" sz="2400" dirty="0"/>
              <a:t>Virginia</a:t>
            </a:r>
          </a:p>
          <a:p>
            <a:pPr lvl="0" algn="ctr"/>
            <a:endParaRPr lang="en-US" sz="2400" dirty="0">
              <a:solidFill>
                <a:schemeClr val="tx1">
                  <a:lumMod val="85000"/>
                </a:schemeClr>
              </a:solidFill>
            </a:endParaRPr>
          </a:p>
          <a:p>
            <a:pPr lvl="0" algn="ctr"/>
            <a:r>
              <a:rPr lang="en-US" sz="2400" b="1" dirty="0">
                <a:solidFill>
                  <a:schemeClr val="tx1">
                    <a:lumMod val="85000"/>
                  </a:schemeClr>
                </a:solidFill>
                <a:hlinkClick r:id="rId4"/>
              </a:rPr>
              <a:t>http://rayb.info</a:t>
            </a:r>
            <a:endParaRPr lang="en-US" sz="2400" b="1" dirty="0">
              <a:solidFill>
                <a:schemeClr val="tx1">
                  <a:lumMod val="85000"/>
                </a:schemeClr>
              </a:solidFill>
            </a:endParaRPr>
          </a:p>
          <a:p>
            <a:pPr lvl="0" algn="ctr"/>
            <a:r>
              <a:rPr lang="en-US" sz="2400" b="1" dirty="0">
                <a:solidFill>
                  <a:schemeClr val="tx1">
                    <a:lumMod val="85000"/>
                  </a:schemeClr>
                </a:solidFill>
                <a:hlinkClick r:id="rId5"/>
              </a:rPr>
              <a:t>rayb@virginia.edu</a:t>
            </a:r>
            <a:endParaRPr lang="en-US" sz="2400" b="1" dirty="0">
              <a:solidFill>
                <a:schemeClr val="tx1">
                  <a:lumMod val="85000"/>
                </a:schemeClr>
              </a:solidFill>
            </a:endParaRPr>
          </a:p>
          <a:p>
            <a:pPr lvl="0" algn="ctr"/>
            <a:endParaRPr lang="en-US" sz="2400" b="1" dirty="0">
              <a:solidFill>
                <a:schemeClr val="tx1">
                  <a:lumMod val="85000"/>
                </a:schemeClr>
              </a:solidFill>
            </a:endParaRPr>
          </a:p>
          <a:p>
            <a:pPr lvl="0" algn="ctr"/>
            <a:endParaRPr lang="en-US" sz="2400" dirty="0"/>
          </a:p>
        </p:txBody>
      </p:sp>
    </p:spTree>
    <p:extLst>
      <p:ext uri="{BB962C8B-B14F-4D97-AF65-F5344CB8AC3E}">
        <p14:creationId xmlns:p14="http://schemas.microsoft.com/office/powerpoint/2010/main" val="2006970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Navy shoots down Civilian Airliner</a:t>
            </a:r>
          </a:p>
        </p:txBody>
      </p:sp>
      <p:sp>
        <p:nvSpPr>
          <p:cNvPr id="41987" name="Rectangle 3"/>
          <p:cNvSpPr>
            <a:spLocks noGrp="1" noChangeArrowheads="1"/>
          </p:cNvSpPr>
          <p:nvPr>
            <p:ph type="body" idx="1"/>
          </p:nvPr>
        </p:nvSpPr>
        <p:spPr/>
        <p:txBody>
          <a:bodyPr/>
          <a:lstStyle/>
          <a:p>
            <a:r>
              <a:rPr lang="en-US" altLang="en-US"/>
              <a:t>IN 1988, the US Vicennes shoots down Airbus 320</a:t>
            </a:r>
          </a:p>
          <a:p>
            <a:r>
              <a:rPr lang="en-US" altLang="en-US"/>
              <a:t>290 human lives lost</a:t>
            </a:r>
          </a:p>
          <a:p>
            <a:r>
              <a:rPr lang="en-US" altLang="en-US" sz="4000"/>
              <a:t>“</a:t>
            </a:r>
            <a:r>
              <a:rPr lang="en-US" altLang="en-US"/>
              <a:t>cryptic and misleading output displayed by the tracking software “</a:t>
            </a:r>
          </a:p>
          <a:p>
            <a:endParaRPr lang="en-US" altLang="en-US"/>
          </a:p>
        </p:txBody>
      </p:sp>
    </p:spTree>
    <p:extLst>
      <p:ext uri="{BB962C8B-B14F-4D97-AF65-F5344CB8AC3E}">
        <p14:creationId xmlns:p14="http://schemas.microsoft.com/office/powerpoint/2010/main" val="9947348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$10M a minute!!</a:t>
            </a:r>
            <a:endParaRPr lang="en-US" dirty="0"/>
          </a:p>
        </p:txBody>
      </p:sp>
      <p:sp>
        <p:nvSpPr>
          <p:cNvPr id="3" name="Content Placeholder 2"/>
          <p:cNvSpPr>
            <a:spLocks noGrp="1"/>
          </p:cNvSpPr>
          <p:nvPr>
            <p:ph idx="1"/>
          </p:nvPr>
        </p:nvSpPr>
        <p:spPr/>
        <p:txBody>
          <a:bodyPr/>
          <a:lstStyle/>
          <a:p>
            <a:pPr marL="118872" indent="0" algn="ctr">
              <a:buNone/>
            </a:pPr>
            <a:r>
              <a:rPr lang="en-US" dirty="0" smtClean="0"/>
              <a:t>Tremendous financial stress</a:t>
            </a:r>
            <a:endParaRPr lang="en-US" dirty="0"/>
          </a:p>
        </p:txBody>
      </p:sp>
      <p:sp>
        <p:nvSpPr>
          <p:cNvPr id="10" name="TextBox 9"/>
          <p:cNvSpPr txBox="1"/>
          <p:nvPr/>
        </p:nvSpPr>
        <p:spPr>
          <a:xfrm>
            <a:off x="2449355" y="4778241"/>
            <a:ext cx="7653505" cy="830997"/>
          </a:xfrm>
          <a:prstGeom prst="rect">
            <a:avLst/>
          </a:prstGeom>
          <a:noFill/>
        </p:spPr>
        <p:txBody>
          <a:bodyPr wrap="none" rtlCol="0">
            <a:spAutoFit/>
          </a:bodyPr>
          <a:lstStyle/>
          <a:p>
            <a:pPr algn="ctr"/>
            <a:r>
              <a:rPr lang="en-US" sz="2400" dirty="0"/>
              <a:t>American financial group Knight </a:t>
            </a:r>
            <a:r>
              <a:rPr lang="en-US" sz="2400" dirty="0"/>
              <a:t>Capital lost $440M in a day,</a:t>
            </a:r>
          </a:p>
          <a:p>
            <a:pPr algn="ctr"/>
            <a:r>
              <a:rPr lang="en-US" sz="2400" dirty="0"/>
              <a:t> due to a software update error</a:t>
            </a:r>
            <a:endParaRPr lang="en-US" sz="2400" dirty="0"/>
          </a:p>
        </p:txBody>
      </p:sp>
      <p:grpSp>
        <p:nvGrpSpPr>
          <p:cNvPr id="7" name="Group 6"/>
          <p:cNvGrpSpPr/>
          <p:nvPr/>
        </p:nvGrpSpPr>
        <p:grpSpPr>
          <a:xfrm>
            <a:off x="1388167" y="2607079"/>
            <a:ext cx="9775881" cy="3371490"/>
            <a:chOff x="-2373372" y="2607079"/>
            <a:chExt cx="9775881" cy="3371490"/>
          </a:xfrm>
        </p:grpSpPr>
        <p:pic>
          <p:nvPicPr>
            <p:cNvPr id="9" name="Picture 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714" y="2607079"/>
              <a:ext cx="2895234" cy="1926647"/>
            </a:xfrm>
            <a:prstGeom prst="rect">
              <a:avLst/>
            </a:prstGeom>
          </p:spPr>
        </p:pic>
        <p:sp>
          <p:nvSpPr>
            <p:cNvPr id="12" name="TextBox 11"/>
            <p:cNvSpPr txBox="1"/>
            <p:nvPr/>
          </p:nvSpPr>
          <p:spPr>
            <a:xfrm>
              <a:off x="-2373372" y="4778240"/>
              <a:ext cx="9775881" cy="1200329"/>
            </a:xfrm>
            <a:prstGeom prst="rect">
              <a:avLst/>
            </a:prstGeom>
            <a:noFill/>
          </p:spPr>
          <p:txBody>
            <a:bodyPr wrap="none" rtlCol="0">
              <a:spAutoFit/>
            </a:bodyPr>
            <a:lstStyle/>
            <a:p>
              <a:pPr algn="ctr"/>
              <a:r>
                <a:rPr lang="en-US" sz="2400" dirty="0"/>
                <a:t>American financial group Knight </a:t>
              </a:r>
              <a:r>
                <a:rPr lang="en-US" sz="2400" dirty="0"/>
                <a:t>Capital lost $440M in a day,</a:t>
              </a:r>
            </a:p>
            <a:p>
              <a:pPr algn="ctr"/>
              <a:r>
                <a:rPr lang="en-US" sz="2400" dirty="0"/>
                <a:t> due to a software update </a:t>
              </a:r>
              <a:r>
                <a:rPr lang="en-US" sz="2400" dirty="0" smtClean="0"/>
                <a:t>error</a:t>
              </a:r>
            </a:p>
            <a:p>
              <a:pPr algn="ctr"/>
              <a:r>
                <a:rPr lang="en-US" sz="2400" dirty="0" smtClean="0"/>
                <a:t>(https://</a:t>
              </a:r>
              <a:r>
                <a:rPr lang="en-US" sz="2400" dirty="0" err="1" smtClean="0"/>
                <a:t>dougseven.com</a:t>
              </a:r>
              <a:r>
                <a:rPr lang="en-US" sz="2400" dirty="0" smtClean="0"/>
                <a:t>/2014/04/17/</a:t>
              </a:r>
              <a:r>
                <a:rPr lang="en-US" sz="2400" dirty="0" err="1" smtClean="0"/>
                <a:t>knightmare</a:t>
              </a:r>
              <a:r>
                <a:rPr lang="en-US" sz="2400" dirty="0" smtClean="0"/>
                <a:t>-a-</a:t>
              </a:r>
              <a:r>
                <a:rPr lang="en-US" sz="2400" dirty="0" err="1" smtClean="0"/>
                <a:t>devops</a:t>
              </a:r>
              <a:r>
                <a:rPr lang="en-US" sz="2400" dirty="0" smtClean="0"/>
                <a:t>-cautionary-tale/)</a:t>
              </a:r>
              <a:endParaRPr lang="en-US" sz="2400" dirty="0"/>
            </a:p>
          </p:txBody>
        </p:sp>
      </p:grpSp>
    </p:spTree>
    <p:extLst>
      <p:ext uri="{BB962C8B-B14F-4D97-AF65-F5344CB8AC3E}">
        <p14:creationId xmlns:p14="http://schemas.microsoft.com/office/powerpoint/2010/main" val="754451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51115"/>
            <a:ext cx="11966713" cy="2336640"/>
          </a:xfrm>
        </p:spPr>
        <p:txBody>
          <a:bodyPr vert="horz" lIns="91440" tIns="45720" rIns="91440" bIns="45720" rtlCol="0" anchor="ctr">
            <a:normAutofit/>
          </a:bodyPr>
          <a:lstStyle/>
          <a:p>
            <a:pPr algn="ctr">
              <a:spcBef>
                <a:spcPct val="0"/>
              </a:spcBef>
              <a:buNone/>
            </a:pPr>
            <a:r>
              <a:rPr lang="en-GB" sz="4400" b="1" dirty="0">
                <a:solidFill>
                  <a:schemeClr val="accent2">
                    <a:lumMod val="75000"/>
                  </a:schemeClr>
                </a:solidFill>
                <a:latin typeface="+mj-lt"/>
                <a:ea typeface="+mj-ea"/>
                <a:cs typeface="+mj-cs"/>
              </a:rPr>
              <a:t> Equifax Data </a:t>
            </a:r>
            <a:r>
              <a:rPr lang="en-GB" sz="4400" b="1" dirty="0">
                <a:solidFill>
                  <a:schemeClr val="accent2">
                    <a:lumMod val="75000"/>
                  </a:schemeClr>
                </a:solidFill>
                <a:latin typeface="+mj-lt"/>
                <a:ea typeface="+mj-ea"/>
                <a:cs typeface="+mj-cs"/>
              </a:rPr>
              <a:t>Breach (2017): </a:t>
            </a:r>
          </a:p>
          <a:p>
            <a:pPr algn="ctr">
              <a:spcBef>
                <a:spcPct val="0"/>
              </a:spcBef>
              <a:buNone/>
            </a:pPr>
            <a:r>
              <a:rPr lang="en-GB" sz="4400" b="1" dirty="0">
                <a:solidFill>
                  <a:schemeClr val="accent2">
                    <a:lumMod val="75000"/>
                  </a:schemeClr>
                </a:solidFill>
                <a:latin typeface="+mj-lt"/>
                <a:ea typeface="+mj-ea"/>
                <a:cs typeface="+mj-cs"/>
              </a:rPr>
              <a:t>Identity theft,</a:t>
            </a:r>
            <a:r>
              <a:rPr lang="en-GB" sz="4400" b="1" dirty="0">
                <a:solidFill>
                  <a:schemeClr val="accent2">
                    <a:lumMod val="75000"/>
                  </a:schemeClr>
                </a:solidFill>
                <a:latin typeface="+mj-lt"/>
                <a:ea typeface="+mj-ea"/>
                <a:cs typeface="+mj-cs"/>
              </a:rPr>
              <a:t> </a:t>
            </a:r>
            <a:r>
              <a:rPr lang="en-US" sz="4400" b="1" dirty="0">
                <a:solidFill>
                  <a:schemeClr val="accent2">
                    <a:lumMod val="75000"/>
                  </a:schemeClr>
                </a:solidFill>
                <a:latin typeface="+mj-lt"/>
                <a:ea typeface="+mj-ea"/>
                <a:cs typeface="+mj-cs"/>
              </a:rPr>
              <a:t> Financial loss</a:t>
            </a:r>
            <a:endParaRPr lang="en-US" sz="4400" b="1" dirty="0">
              <a:solidFill>
                <a:schemeClr val="accent2">
                  <a:lumMod val="75000"/>
                </a:schemeClr>
              </a:solidFill>
              <a:latin typeface="+mj-lt"/>
              <a:ea typeface="+mj-ea"/>
              <a:cs typeface="+mj-cs"/>
            </a:endParaRPr>
          </a:p>
        </p:txBody>
      </p:sp>
      <p:sp>
        <p:nvSpPr>
          <p:cNvPr id="10" name="TextBox 9"/>
          <p:cNvSpPr txBox="1"/>
          <p:nvPr/>
        </p:nvSpPr>
        <p:spPr>
          <a:xfrm>
            <a:off x="1411356" y="5506369"/>
            <a:ext cx="9144000" cy="830997"/>
          </a:xfrm>
          <a:prstGeom prst="rect">
            <a:avLst/>
          </a:prstGeom>
          <a:noFill/>
        </p:spPr>
        <p:txBody>
          <a:bodyPr wrap="square" rtlCol="0">
            <a:spAutoFit/>
          </a:bodyPr>
          <a:lstStyle/>
          <a:p>
            <a:pPr algn="ctr"/>
            <a:r>
              <a:rPr lang="en-US" sz="2400" dirty="0"/>
              <a:t>Exception </a:t>
            </a:r>
            <a:r>
              <a:rPr lang="en-US" sz="2400" dirty="0"/>
              <a:t>handling code outputs message without validation. </a:t>
            </a:r>
          </a:p>
          <a:p>
            <a:pPr algn="ctr"/>
            <a:r>
              <a:rPr lang="en-US" sz="2400" dirty="0"/>
              <a:t>The </a:t>
            </a:r>
            <a:r>
              <a:rPr lang="en-US" sz="2400" dirty="0"/>
              <a:t>output </a:t>
            </a:r>
            <a:r>
              <a:rPr lang="en-US" sz="2400" dirty="0"/>
              <a:t>was constructed </a:t>
            </a:r>
            <a:r>
              <a:rPr lang="en-US" sz="2400" dirty="0"/>
              <a:t>to execute </a:t>
            </a:r>
            <a:r>
              <a:rPr lang="en-US" sz="2400" dirty="0"/>
              <a:t>OS </a:t>
            </a:r>
            <a:r>
              <a:rPr lang="en-US" sz="2400" dirty="0"/>
              <a:t>commands </a:t>
            </a:r>
            <a:r>
              <a:rPr lang="en-US" sz="2400" dirty="0"/>
              <a:t>on </a:t>
            </a:r>
            <a:r>
              <a:rPr lang="en-US" sz="2400" dirty="0"/>
              <a:t>remote </a:t>
            </a:r>
            <a:r>
              <a:rPr lang="en-US" sz="2400" dirty="0"/>
              <a:t>shell.</a:t>
            </a:r>
            <a:endParaRPr lang="en-US" sz="2400" dirty="0"/>
          </a:p>
        </p:txBody>
      </p:sp>
      <p:pic>
        <p:nvPicPr>
          <p:cNvPr id="8" name="Picture 2" descr="Image result for equifax bre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514" y="2331370"/>
            <a:ext cx="3603842" cy="28048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2617249"/>
            <a:ext cx="3860664" cy="223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38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Simple errors, Big headaches </a:t>
            </a:r>
            <a:endParaRPr lang="en-US" dirty="0"/>
          </a:p>
        </p:txBody>
      </p:sp>
      <p:grpSp>
        <p:nvGrpSpPr>
          <p:cNvPr id="11" name="Group 10"/>
          <p:cNvGrpSpPr/>
          <p:nvPr/>
        </p:nvGrpSpPr>
        <p:grpSpPr>
          <a:xfrm>
            <a:off x="2957670" y="1769874"/>
            <a:ext cx="5776206" cy="1240563"/>
            <a:chOff x="142167" y="4467230"/>
            <a:chExt cx="5776206" cy="1240563"/>
          </a:xfrm>
        </p:grpSpPr>
        <p:sp>
          <p:nvSpPr>
            <p:cNvPr id="17" name="Rounded Rectangular Callout 16"/>
            <p:cNvSpPr/>
            <p:nvPr/>
          </p:nvSpPr>
          <p:spPr>
            <a:xfrm>
              <a:off x="2455332" y="4604141"/>
              <a:ext cx="3463041" cy="1103652"/>
            </a:xfrm>
            <a:prstGeom prst="wedgeRoundRectCallout">
              <a:avLst>
                <a:gd name="adj1" fmla="val -56760"/>
                <a:gd name="adj2" fmla="val -271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US" dirty="0">
                  <a:solidFill>
                    <a:prstClr val="black"/>
                  </a:solidFill>
                </a:rPr>
                <a:t>A</a:t>
              </a:r>
              <a:r>
                <a:rPr lang="en-US" dirty="0">
                  <a:solidFill>
                    <a:prstClr val="black"/>
                  </a:solidFill>
                </a:rPr>
                <a:t>ttacker </a:t>
              </a:r>
              <a:r>
                <a:rPr lang="en-US" dirty="0">
                  <a:solidFill>
                    <a:prstClr val="black"/>
                  </a:solidFill>
                </a:rPr>
                <a:t>can </a:t>
              </a:r>
              <a:r>
                <a:rPr lang="en-US" dirty="0">
                  <a:solidFill>
                    <a:prstClr val="black"/>
                  </a:solidFill>
                </a:rPr>
                <a:t>capture and modify </a:t>
              </a:r>
              <a:r>
                <a:rPr lang="en-US" dirty="0">
                  <a:solidFill>
                    <a:prstClr val="black"/>
                  </a:solidFill>
                </a:rPr>
                <a:t>data in </a:t>
              </a:r>
              <a:r>
                <a:rPr lang="en-US" dirty="0">
                  <a:solidFill>
                    <a:prstClr val="black"/>
                  </a:solidFill>
                </a:rPr>
                <a:t>secure network sessions,  </a:t>
              </a:r>
              <a:r>
                <a:rPr lang="en-US" dirty="0">
                  <a:solidFill>
                    <a:prstClr val="black"/>
                  </a:solidFill>
                </a:rPr>
                <a:t>protected by SSL/</a:t>
              </a:r>
              <a:r>
                <a:rPr lang="en-US" dirty="0">
                  <a:solidFill>
                    <a:prstClr val="black"/>
                  </a:solidFill>
                </a:rPr>
                <a:t>TLS  (</a:t>
              </a:r>
              <a:r>
                <a:rPr lang="en-US" dirty="0">
                  <a:solidFill>
                    <a:prstClr val="black"/>
                  </a:solidFill>
                </a:rPr>
                <a:t>2014)</a:t>
              </a:r>
              <a:r>
                <a:rPr lang="en-US" dirty="0">
                  <a:solidFill>
                    <a:prstClr val="black"/>
                  </a:solidFill>
                </a:rPr>
                <a:t>.</a:t>
              </a:r>
              <a:endParaRPr lang="en-US" dirty="0"/>
            </a:p>
          </p:txBody>
        </p:sp>
        <p:pic>
          <p:nvPicPr>
            <p:cNvPr id="9" name="Picture 8"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67" y="4467230"/>
              <a:ext cx="2086812" cy="1172523"/>
            </a:xfrm>
            <a:prstGeom prst="rect">
              <a:avLst/>
            </a:prstGeom>
          </p:spPr>
        </p:pic>
      </p:grpSp>
      <p:sp>
        <p:nvSpPr>
          <p:cNvPr id="12" name="TextBox 11"/>
          <p:cNvSpPr txBox="1"/>
          <p:nvPr/>
        </p:nvSpPr>
        <p:spPr>
          <a:xfrm>
            <a:off x="2107488" y="6022077"/>
            <a:ext cx="8128347" cy="584776"/>
          </a:xfrm>
          <a:prstGeom prst="rect">
            <a:avLst/>
          </a:prstGeom>
          <a:noFill/>
        </p:spPr>
        <p:txBody>
          <a:bodyPr wrap="none" rtlCol="0">
            <a:spAutoFit/>
          </a:bodyPr>
          <a:lstStyle/>
          <a:p>
            <a:r>
              <a:rPr lang="en-US" sz="3200" dirty="0">
                <a:solidFill>
                  <a:srgbClr val="FF0000"/>
                </a:solidFill>
              </a:rPr>
              <a:t>Significant loss from trivial programming errors </a:t>
            </a:r>
            <a:endParaRPr lang="en-US" sz="3200" dirty="0">
              <a:solidFill>
                <a:srgbClr val="FF0000"/>
              </a:solidFill>
            </a:endParaRPr>
          </a:p>
        </p:txBody>
      </p:sp>
      <p:sp>
        <p:nvSpPr>
          <p:cNvPr id="14" name="TextBox 13"/>
          <p:cNvSpPr txBox="1"/>
          <p:nvPr/>
        </p:nvSpPr>
        <p:spPr>
          <a:xfrm>
            <a:off x="4563574" y="5642251"/>
            <a:ext cx="3419822" cy="400110"/>
          </a:xfrm>
          <a:prstGeom prst="rect">
            <a:avLst/>
          </a:prstGeom>
          <a:noFill/>
        </p:spPr>
        <p:txBody>
          <a:bodyPr wrap="square" rtlCol="0">
            <a:spAutoFit/>
          </a:bodyPr>
          <a:lstStyle/>
          <a:p>
            <a:r>
              <a:rPr lang="en-US" sz="2000" dirty="0">
                <a:solidFill>
                  <a:srgbClr val="0000FF"/>
                </a:solidFill>
              </a:rPr>
              <a:t>Measurement type mismatch</a:t>
            </a:r>
            <a:endParaRPr lang="en-US" sz="2000" dirty="0">
              <a:solidFill>
                <a:srgbClr val="0000FF"/>
              </a:solidFill>
            </a:endParaRPr>
          </a:p>
        </p:txBody>
      </p:sp>
      <p:grpSp>
        <p:nvGrpSpPr>
          <p:cNvPr id="10" name="Group 9"/>
          <p:cNvGrpSpPr/>
          <p:nvPr/>
        </p:nvGrpSpPr>
        <p:grpSpPr>
          <a:xfrm>
            <a:off x="4648242" y="3219707"/>
            <a:ext cx="2984500" cy="2467641"/>
            <a:chOff x="5724178" y="1805556"/>
            <a:chExt cx="2984500" cy="2467641"/>
          </a:xfrm>
        </p:grpSpPr>
        <p:pic>
          <p:nvPicPr>
            <p:cNvPr id="3" name="Picture 2"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78" y="1805556"/>
              <a:ext cx="2984500" cy="2467641"/>
            </a:xfrm>
            <a:prstGeom prst="rect">
              <a:avLst/>
            </a:prstGeom>
          </p:spPr>
        </p:pic>
        <p:sp>
          <p:nvSpPr>
            <p:cNvPr id="7" name="TextBox 6"/>
            <p:cNvSpPr txBox="1"/>
            <p:nvPr/>
          </p:nvSpPr>
          <p:spPr>
            <a:xfrm>
              <a:off x="6056946" y="3227652"/>
              <a:ext cx="2476910" cy="461665"/>
            </a:xfrm>
            <a:prstGeom prst="rect">
              <a:avLst/>
            </a:prstGeom>
            <a:noFill/>
          </p:spPr>
          <p:txBody>
            <a:bodyPr wrap="none" rtlCol="0">
              <a:spAutoFit/>
            </a:bodyPr>
            <a:lstStyle/>
            <a:p>
              <a:r>
                <a:rPr lang="en-US" sz="2400" b="1" dirty="0">
                  <a:solidFill>
                    <a:schemeClr val="bg1"/>
                  </a:solidFill>
                </a:rPr>
                <a:t>NASA lost $125M</a:t>
              </a:r>
              <a:endParaRPr lang="en-US" sz="2400" b="1" dirty="0">
                <a:solidFill>
                  <a:schemeClr val="bg1"/>
                </a:solidFill>
              </a:endParaRPr>
            </a:p>
          </p:txBody>
        </p:sp>
      </p:grpSp>
    </p:spTree>
    <p:extLst>
      <p:ext uri="{BB962C8B-B14F-4D97-AF65-F5344CB8AC3E}">
        <p14:creationId xmlns:p14="http://schemas.microsoft.com/office/powerpoint/2010/main" val="727854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527" y="857252"/>
            <a:ext cx="9142951"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746052" y="4681501"/>
            <a:ext cx="6798309" cy="583493"/>
          </a:xfrm>
          <a:prstGeom prst="rect">
            <a:avLst/>
          </a:prstGeom>
          <a:solidFill>
            <a:srgbClr val="000000">
              <a:alpha val="55769"/>
            </a:srgbClr>
          </a:solidFill>
        </p:spPr>
        <p:txBody>
          <a:bodyPr vert="horz" wrap="square" lIns="0" tIns="74930" rIns="0" bIns="0" rtlCol="0">
            <a:spAutoFit/>
          </a:bodyPr>
          <a:lstStyle/>
          <a:p>
            <a:pPr marL="220979">
              <a:spcBef>
                <a:spcPts val="590"/>
              </a:spcBef>
            </a:pPr>
            <a:r>
              <a:rPr sz="3300" b="1" spc="15" dirty="0">
                <a:solidFill>
                  <a:srgbClr val="FFFFFF"/>
                </a:solidFill>
                <a:latin typeface="PT Sans Narrow"/>
                <a:cs typeface="PT Sans Narrow"/>
              </a:rPr>
              <a:t>So, </a:t>
            </a:r>
            <a:r>
              <a:rPr sz="3300" b="1" dirty="0">
                <a:solidFill>
                  <a:srgbClr val="FFFFFF"/>
                </a:solidFill>
                <a:latin typeface="PT Sans Narrow"/>
                <a:cs typeface="PT Sans Narrow"/>
              </a:rPr>
              <a:t>how do we solve that problem of</a:t>
            </a:r>
            <a:r>
              <a:rPr sz="3300" b="1" spc="-95" dirty="0">
                <a:solidFill>
                  <a:srgbClr val="FFFFFF"/>
                </a:solidFill>
                <a:latin typeface="PT Sans Narrow"/>
                <a:cs typeface="PT Sans Narrow"/>
              </a:rPr>
              <a:t> </a:t>
            </a:r>
            <a:r>
              <a:rPr sz="3300" b="1" dirty="0">
                <a:solidFill>
                  <a:srgbClr val="FFFFFF"/>
                </a:solidFill>
                <a:latin typeface="PT Sans Narrow"/>
                <a:cs typeface="PT Sans Narrow"/>
              </a:rPr>
              <a:t>bugs?</a:t>
            </a:r>
            <a:endParaRPr sz="3300">
              <a:latin typeface="PT Sans Narrow"/>
              <a:cs typeface="PT Sans Narrow"/>
            </a:endParaRPr>
          </a:p>
        </p:txBody>
      </p:sp>
      <p:sp>
        <p:nvSpPr>
          <p:cNvPr id="4" name="object 4"/>
          <p:cNvSpPr txBox="1"/>
          <p:nvPr/>
        </p:nvSpPr>
        <p:spPr>
          <a:xfrm>
            <a:off x="7994972" y="1541410"/>
            <a:ext cx="2202815" cy="482600"/>
          </a:xfrm>
          <a:prstGeom prst="rect">
            <a:avLst/>
          </a:prstGeom>
        </p:spPr>
        <p:txBody>
          <a:bodyPr vert="horz" wrap="square" lIns="0" tIns="12700" rIns="0" bIns="0" rtlCol="0">
            <a:spAutoFit/>
          </a:bodyPr>
          <a:lstStyle/>
          <a:p>
            <a:pPr marL="12700">
              <a:spcBef>
                <a:spcPts val="100"/>
              </a:spcBef>
            </a:pPr>
            <a:r>
              <a:rPr sz="3000" b="1" dirty="0">
                <a:solidFill>
                  <a:srgbClr val="FFFFFF"/>
                </a:solidFill>
                <a:latin typeface="Arial"/>
                <a:cs typeface="Arial"/>
              </a:rPr>
              <a:t>I </a:t>
            </a:r>
            <a:r>
              <a:rPr sz="3000" b="1" spc="-10" dirty="0">
                <a:solidFill>
                  <a:srgbClr val="FFFFFF"/>
                </a:solidFill>
                <a:latin typeface="Arial"/>
                <a:cs typeface="Arial"/>
              </a:rPr>
              <a:t>SEE</a:t>
            </a:r>
            <a:r>
              <a:rPr sz="3000" b="1" spc="-105" dirty="0">
                <a:solidFill>
                  <a:srgbClr val="FFFFFF"/>
                </a:solidFill>
                <a:latin typeface="Arial"/>
                <a:cs typeface="Arial"/>
              </a:rPr>
              <a:t> </a:t>
            </a:r>
            <a:r>
              <a:rPr sz="3000" b="1" spc="-5" dirty="0">
                <a:solidFill>
                  <a:srgbClr val="FFFFFF"/>
                </a:solidFill>
                <a:latin typeface="Arial"/>
                <a:cs typeface="Arial"/>
              </a:rPr>
              <a:t>BUGS</a:t>
            </a:r>
            <a:endParaRPr sz="3000">
              <a:latin typeface="Arial"/>
              <a:cs typeface="Arial"/>
            </a:endParaRPr>
          </a:p>
        </p:txBody>
      </p:sp>
      <p:sp>
        <p:nvSpPr>
          <p:cNvPr id="5" name="object 5"/>
          <p:cNvSpPr txBox="1">
            <a:spLocks noGrp="1"/>
          </p:cNvSpPr>
          <p:nvPr>
            <p:ph type="title"/>
          </p:nvPr>
        </p:nvSpPr>
        <p:spPr>
          <a:xfrm>
            <a:off x="6381972" y="1894339"/>
            <a:ext cx="3813810" cy="665480"/>
          </a:xfrm>
          <a:prstGeom prst="rect">
            <a:avLst/>
          </a:prstGeom>
        </p:spPr>
        <p:txBody>
          <a:bodyPr vert="horz" wrap="square" lIns="0" tIns="12700" rIns="0" bIns="0" rtlCol="0" anchor="ctr">
            <a:spAutoFit/>
          </a:bodyPr>
          <a:lstStyle/>
          <a:p>
            <a:pPr marL="12700">
              <a:lnSpc>
                <a:spcPct val="100000"/>
              </a:lnSpc>
              <a:spcBef>
                <a:spcPts val="100"/>
              </a:spcBef>
            </a:pPr>
            <a:r>
              <a:rPr sz="4200" spc="-5" dirty="0">
                <a:latin typeface="Arial"/>
                <a:cs typeface="Arial"/>
              </a:rPr>
              <a:t>EVERYWHERE</a:t>
            </a:r>
            <a:endParaRPr sz="4200">
              <a:latin typeface="Arial"/>
              <a:cs typeface="Arial"/>
            </a:endParaRPr>
          </a:p>
        </p:txBody>
      </p:sp>
    </p:spTree>
    <p:extLst>
      <p:ext uri="{BB962C8B-B14F-4D97-AF65-F5344CB8AC3E}">
        <p14:creationId xmlns:p14="http://schemas.microsoft.com/office/powerpoint/2010/main" val="380449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556592"/>
            <a:ext cx="12191999" cy="6857999"/>
          </a:xfrm>
          <a:prstGeom prst="rect">
            <a:avLst/>
          </a:prstGeom>
          <a:blipFill>
            <a:blip r:embed="rId3" cstate="print"/>
            <a:stretch>
              <a:fillRect/>
            </a:stretch>
          </a:blipFill>
        </p:spPr>
        <p:txBody>
          <a:bodyPr wrap="square" lIns="0" tIns="0" rIns="0" bIns="0" rtlCol="0"/>
          <a:lstStyle/>
          <a:p>
            <a:endParaRPr sz="2400"/>
          </a:p>
        </p:txBody>
      </p:sp>
      <p:sp>
        <p:nvSpPr>
          <p:cNvPr id="4" name="object 4"/>
          <p:cNvSpPr txBox="1"/>
          <p:nvPr/>
        </p:nvSpPr>
        <p:spPr>
          <a:xfrm>
            <a:off x="-1" y="5090435"/>
            <a:ext cx="6657119" cy="1368750"/>
          </a:xfrm>
          <a:prstGeom prst="rect">
            <a:avLst/>
          </a:prstGeom>
          <a:solidFill>
            <a:schemeClr val="bg1"/>
          </a:solidFill>
        </p:spPr>
        <p:txBody>
          <a:bodyPr vert="horz" wrap="square" lIns="0" tIns="14393" rIns="0" bIns="0" rtlCol="0">
            <a:spAutoFit/>
          </a:bodyPr>
          <a:lstStyle/>
          <a:p>
            <a:pPr marL="16933" marR="6773" algn="ctr">
              <a:lnSpc>
                <a:spcPct val="100400"/>
              </a:lnSpc>
              <a:spcBef>
                <a:spcPts val="113"/>
              </a:spcBef>
            </a:pPr>
            <a:r>
              <a:rPr lang="en-US" sz="4400" b="1" dirty="0" smtClean="0">
                <a:solidFill>
                  <a:srgbClr val="FFFFFF"/>
                </a:solidFill>
                <a:latin typeface="PT Sans Narrow"/>
                <a:cs typeface="PT Sans Narrow"/>
              </a:rPr>
              <a:t>Try to reduce bugs ASAP!!...because</a:t>
            </a:r>
            <a:endParaRPr sz="4400" dirty="0">
              <a:latin typeface="PT Sans Narrow"/>
              <a:cs typeface="PT Sans Narrow"/>
            </a:endParaRPr>
          </a:p>
        </p:txBody>
      </p:sp>
    </p:spTree>
    <p:extLst>
      <p:ext uri="{BB962C8B-B14F-4D97-AF65-F5344CB8AC3E}">
        <p14:creationId xmlns:p14="http://schemas.microsoft.com/office/powerpoint/2010/main" val="1195111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09165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
            <a:ext cx="12191999" cy="6857999"/>
          </a:xfrm>
          <a:prstGeom prst="rect">
            <a:avLst/>
          </a:prstGeom>
          <a:blipFill>
            <a:blip r:embed="rId3" cstate="print"/>
            <a:stretch>
              <a:fillRect/>
            </a:stretch>
          </a:blipFill>
        </p:spPr>
        <p:txBody>
          <a:bodyPr wrap="square" lIns="0" tIns="0" rIns="0" bIns="0" rtlCol="0"/>
          <a:lstStyle/>
          <a:p>
            <a:endParaRPr sz="2400"/>
          </a:p>
        </p:txBody>
      </p:sp>
      <p:sp>
        <p:nvSpPr>
          <p:cNvPr id="4" name="object 4"/>
          <p:cNvSpPr txBox="1"/>
          <p:nvPr/>
        </p:nvSpPr>
        <p:spPr>
          <a:xfrm>
            <a:off x="-1" y="5090435"/>
            <a:ext cx="6657119" cy="691642"/>
          </a:xfrm>
          <a:prstGeom prst="rect">
            <a:avLst/>
          </a:prstGeom>
          <a:solidFill>
            <a:schemeClr val="bg1"/>
          </a:solidFill>
        </p:spPr>
        <p:txBody>
          <a:bodyPr vert="horz" wrap="square" lIns="0" tIns="14393" rIns="0" bIns="0" rtlCol="0">
            <a:spAutoFit/>
          </a:bodyPr>
          <a:lstStyle/>
          <a:p>
            <a:pPr marL="16933" marR="6773" algn="ctr">
              <a:lnSpc>
                <a:spcPct val="100400"/>
              </a:lnSpc>
              <a:spcBef>
                <a:spcPts val="113"/>
              </a:spcBef>
            </a:pPr>
            <a:r>
              <a:rPr lang="en-US" sz="4400" b="1" dirty="0" smtClean="0">
                <a:solidFill>
                  <a:srgbClr val="FFFFFF"/>
                </a:solidFill>
                <a:latin typeface="PT Sans Narrow"/>
                <a:cs typeface="PT Sans Narrow"/>
              </a:rPr>
              <a:t>Try to reduce bugs ASAP!!</a:t>
            </a:r>
            <a:endParaRPr sz="4400" dirty="0">
              <a:latin typeface="PT Sans Narrow"/>
              <a:cs typeface="PT Sans Narrow"/>
            </a:endParaRPr>
          </a:p>
        </p:txBody>
      </p:sp>
      <p:sp>
        <p:nvSpPr>
          <p:cNvPr id="6" name="object 5"/>
          <p:cNvSpPr/>
          <p:nvPr/>
        </p:nvSpPr>
        <p:spPr>
          <a:xfrm>
            <a:off x="970080" y="3130402"/>
            <a:ext cx="4721860" cy="1960033"/>
          </a:xfrm>
          <a:custGeom>
            <a:avLst/>
            <a:gdLst/>
            <a:ahLst/>
            <a:cxnLst/>
            <a:rect l="l" t="t" r="r" b="b"/>
            <a:pathLst>
              <a:path w="3541395" h="1470025">
                <a:moveTo>
                  <a:pt x="3326799" y="1284599"/>
                </a:moveTo>
                <a:lnTo>
                  <a:pt x="214099" y="1284599"/>
                </a:lnTo>
                <a:lnTo>
                  <a:pt x="165008" y="1278945"/>
                </a:lnTo>
                <a:lnTo>
                  <a:pt x="119944" y="1262838"/>
                </a:lnTo>
                <a:lnTo>
                  <a:pt x="80191" y="1237564"/>
                </a:lnTo>
                <a:lnTo>
                  <a:pt x="47035" y="1204408"/>
                </a:lnTo>
                <a:lnTo>
                  <a:pt x="21761" y="1164655"/>
                </a:lnTo>
                <a:lnTo>
                  <a:pt x="5654" y="1119591"/>
                </a:lnTo>
                <a:lnTo>
                  <a:pt x="0" y="1070499"/>
                </a:lnTo>
                <a:lnTo>
                  <a:pt x="0" y="214099"/>
                </a:lnTo>
                <a:lnTo>
                  <a:pt x="5654" y="165008"/>
                </a:lnTo>
                <a:lnTo>
                  <a:pt x="21761" y="119944"/>
                </a:lnTo>
                <a:lnTo>
                  <a:pt x="47035" y="80191"/>
                </a:lnTo>
                <a:lnTo>
                  <a:pt x="80191" y="47035"/>
                </a:lnTo>
                <a:lnTo>
                  <a:pt x="119944" y="21761"/>
                </a:lnTo>
                <a:lnTo>
                  <a:pt x="165008" y="5654"/>
                </a:lnTo>
                <a:lnTo>
                  <a:pt x="214099" y="0"/>
                </a:lnTo>
                <a:lnTo>
                  <a:pt x="3326799" y="0"/>
                </a:lnTo>
                <a:lnTo>
                  <a:pt x="3368763" y="4151"/>
                </a:lnTo>
                <a:lnTo>
                  <a:pt x="3408732" y="16297"/>
                </a:lnTo>
                <a:lnTo>
                  <a:pt x="3445582" y="35971"/>
                </a:lnTo>
                <a:lnTo>
                  <a:pt x="3478191" y="62708"/>
                </a:lnTo>
                <a:lnTo>
                  <a:pt x="3504928" y="95317"/>
                </a:lnTo>
                <a:lnTo>
                  <a:pt x="3524602" y="132167"/>
                </a:lnTo>
                <a:lnTo>
                  <a:pt x="3536748" y="172136"/>
                </a:lnTo>
                <a:lnTo>
                  <a:pt x="3540899" y="214099"/>
                </a:lnTo>
                <a:lnTo>
                  <a:pt x="3540899" y="1070499"/>
                </a:lnTo>
                <a:lnTo>
                  <a:pt x="3535245" y="1119591"/>
                </a:lnTo>
                <a:lnTo>
                  <a:pt x="3519138" y="1164655"/>
                </a:lnTo>
                <a:lnTo>
                  <a:pt x="3493864" y="1204408"/>
                </a:lnTo>
                <a:lnTo>
                  <a:pt x="3460708" y="1237564"/>
                </a:lnTo>
                <a:lnTo>
                  <a:pt x="3420955" y="1262838"/>
                </a:lnTo>
                <a:lnTo>
                  <a:pt x="3375891" y="1278945"/>
                </a:lnTo>
                <a:lnTo>
                  <a:pt x="3326799" y="1284599"/>
                </a:lnTo>
                <a:close/>
              </a:path>
              <a:path w="3541395" h="1470025">
                <a:moveTo>
                  <a:pt x="1043786" y="1469428"/>
                </a:moveTo>
                <a:lnTo>
                  <a:pt x="590149" y="1284599"/>
                </a:lnTo>
                <a:lnTo>
                  <a:pt x="1475374" y="1284599"/>
                </a:lnTo>
                <a:lnTo>
                  <a:pt x="1043786" y="1469428"/>
                </a:lnTo>
                <a:close/>
              </a:path>
            </a:pathLst>
          </a:custGeom>
          <a:solidFill>
            <a:srgbClr val="F3F3F3"/>
          </a:solidFill>
        </p:spPr>
        <p:txBody>
          <a:bodyPr wrap="square" lIns="0" tIns="0" rIns="0" bIns="0" rtlCol="0"/>
          <a:lstStyle/>
          <a:p>
            <a:endParaRPr sz="2400"/>
          </a:p>
        </p:txBody>
      </p:sp>
      <p:sp>
        <p:nvSpPr>
          <p:cNvPr id="7" name="object 7"/>
          <p:cNvSpPr txBox="1">
            <a:spLocks/>
          </p:cNvSpPr>
          <p:nvPr/>
        </p:nvSpPr>
        <p:spPr>
          <a:xfrm>
            <a:off x="1151056" y="3466965"/>
            <a:ext cx="4320540" cy="1012243"/>
          </a:xfrm>
          <a:prstGeom prst="rect">
            <a:avLst/>
          </a:prstGeom>
        </p:spPr>
        <p:txBody>
          <a:bodyPr vert="horz" wrap="square" lIns="0" tIns="37253" rIns="0" bIns="0" rtlCol="0" anchor="ctr">
            <a:spAutoFit/>
          </a:bodyPr>
          <a:lstStyle>
            <a:lvl1pPr algn="l" defTabSz="914400" rtl="0" eaLnBrk="1" latinLnBrk="0" hangingPunct="1">
              <a:lnSpc>
                <a:spcPct val="90000"/>
              </a:lnSpc>
              <a:spcBef>
                <a:spcPct val="0"/>
              </a:spcBef>
              <a:buNone/>
              <a:defRPr sz="4400" b="1" kern="1200">
                <a:solidFill>
                  <a:schemeClr val="accent2">
                    <a:lumMod val="75000"/>
                  </a:schemeClr>
                </a:solidFill>
                <a:latin typeface="+mj-lt"/>
                <a:ea typeface="+mj-ea"/>
                <a:cs typeface="+mj-cs"/>
              </a:defRPr>
            </a:lvl1pPr>
          </a:lstStyle>
          <a:p>
            <a:pPr marL="16933" marR="6773">
              <a:lnSpc>
                <a:spcPts val="3800"/>
              </a:lnSpc>
              <a:spcBef>
                <a:spcPts val="293"/>
              </a:spcBef>
            </a:pPr>
            <a:r>
              <a:rPr lang="en-US" sz="3200" spc="-7" smtClean="0">
                <a:solidFill>
                  <a:srgbClr val="000000"/>
                </a:solidFill>
              </a:rPr>
              <a:t>Yeah, but there will  always be some</a:t>
            </a:r>
            <a:r>
              <a:rPr lang="en-US" sz="3200" spc="-127" smtClean="0">
                <a:solidFill>
                  <a:srgbClr val="000000"/>
                </a:solidFill>
              </a:rPr>
              <a:t> </a:t>
            </a:r>
            <a:r>
              <a:rPr lang="en-US" sz="3200" spc="-7" smtClean="0">
                <a:solidFill>
                  <a:srgbClr val="000000"/>
                </a:solidFill>
              </a:rPr>
              <a:t>bugs.</a:t>
            </a:r>
            <a:endParaRPr lang="en-US" sz="3200" dirty="0"/>
          </a:p>
        </p:txBody>
      </p:sp>
    </p:spTree>
    <p:extLst>
      <p:ext uri="{BB962C8B-B14F-4D97-AF65-F5344CB8AC3E}">
        <p14:creationId xmlns:p14="http://schemas.microsoft.com/office/powerpoint/2010/main" val="975984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t>Why we have </a:t>
            </a:r>
            <a:r>
              <a:rPr lang="en-US" altLang="en-US" dirty="0" smtClean="0"/>
              <a:t>Bugs?</a:t>
            </a:r>
            <a:endParaRPr lang="en-US" altLang="en-US" dirty="0"/>
          </a:p>
        </p:txBody>
      </p:sp>
      <p:sp>
        <p:nvSpPr>
          <p:cNvPr id="20483" name="Rectangle 3"/>
          <p:cNvSpPr>
            <a:spLocks noGrp="1" noChangeArrowheads="1"/>
          </p:cNvSpPr>
          <p:nvPr>
            <p:ph type="body" idx="1"/>
          </p:nvPr>
        </p:nvSpPr>
        <p:spPr/>
        <p:txBody>
          <a:bodyPr/>
          <a:lstStyle/>
          <a:p>
            <a:pPr>
              <a:buFont typeface="Wingdings" charset="2"/>
              <a:buChar char="§"/>
            </a:pPr>
            <a:r>
              <a:rPr lang="en-US" altLang="en-US" dirty="0" smtClean="0"/>
              <a:t>Software </a:t>
            </a:r>
            <a:r>
              <a:rPr lang="en-US" altLang="en-US" dirty="0"/>
              <a:t>is not designed to withstand a hostile environment</a:t>
            </a:r>
          </a:p>
          <a:p>
            <a:pPr>
              <a:buFont typeface="Wingdings" charset="2"/>
              <a:buChar char="§"/>
            </a:pPr>
            <a:r>
              <a:rPr lang="en-US" altLang="en-US" dirty="0"/>
              <a:t>Development tools do not prevent simple </a:t>
            </a:r>
            <a:r>
              <a:rPr lang="en-US" altLang="en-US" dirty="0" smtClean="0"/>
              <a:t>bugs (even the known one)</a:t>
            </a:r>
          </a:p>
          <a:p>
            <a:pPr>
              <a:buFont typeface="Wingdings" charset="2"/>
              <a:buChar char="§"/>
            </a:pPr>
            <a:r>
              <a:rPr lang="en-US" altLang="en-US" dirty="0" smtClean="0"/>
              <a:t>QA </a:t>
            </a:r>
            <a:r>
              <a:rPr lang="en-US" altLang="en-US" dirty="0"/>
              <a:t>Testing methods do not address security</a:t>
            </a:r>
          </a:p>
          <a:p>
            <a:pPr>
              <a:buFont typeface="Wingdings" charset="2"/>
              <a:buChar char="§"/>
            </a:pPr>
            <a:r>
              <a:rPr lang="en-US" altLang="en-US" dirty="0"/>
              <a:t>V</a:t>
            </a:r>
            <a:r>
              <a:rPr lang="en-US" altLang="en-US" dirty="0" smtClean="0"/>
              <a:t>endors are always in hurry to release a software, even if it is buggy</a:t>
            </a:r>
          </a:p>
          <a:p>
            <a:pPr lvl="1">
              <a:buFont typeface="Wingdings" charset="2"/>
              <a:buChar char="§"/>
            </a:pPr>
            <a:r>
              <a:rPr lang="en-US" altLang="en-US" dirty="0"/>
              <a:t>Customers are willing to pay for bad </a:t>
            </a:r>
            <a:r>
              <a:rPr lang="en-US" altLang="en-US" dirty="0" smtClean="0"/>
              <a:t>software</a:t>
            </a:r>
          </a:p>
          <a:p>
            <a:pPr lvl="1">
              <a:buFont typeface="Wingdings" charset="2"/>
              <a:buChar char="§"/>
            </a:pPr>
            <a:r>
              <a:rPr lang="en-US" altLang="en-US" dirty="0"/>
              <a:t>Windows 2000 shipped with 63,000 </a:t>
            </a:r>
            <a:r>
              <a:rPr lang="en-US" altLang="en-US" dirty="0" smtClean="0"/>
              <a:t>bugs</a:t>
            </a:r>
            <a:endParaRPr lang="en-US" altLang="en-US" dirty="0"/>
          </a:p>
        </p:txBody>
      </p:sp>
    </p:spTree>
    <p:extLst>
      <p:ext uri="{BB962C8B-B14F-4D97-AF65-F5344CB8AC3E}">
        <p14:creationId xmlns:p14="http://schemas.microsoft.com/office/powerpoint/2010/main" val="36996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Getting Worse</a:t>
            </a:r>
          </a:p>
        </p:txBody>
      </p:sp>
      <p:sp>
        <p:nvSpPr>
          <p:cNvPr id="4099" name="Rectangle 3"/>
          <p:cNvSpPr>
            <a:spLocks noGrp="1" noChangeArrowheads="1"/>
          </p:cNvSpPr>
          <p:nvPr>
            <p:ph type="body" idx="1"/>
          </p:nvPr>
        </p:nvSpPr>
        <p:spPr>
          <a:xfrm>
            <a:off x="838200" y="1825625"/>
            <a:ext cx="5602357" cy="4351338"/>
          </a:xfrm>
        </p:spPr>
        <p:txBody>
          <a:bodyPr/>
          <a:lstStyle/>
          <a:p>
            <a:r>
              <a:rPr lang="en-US" altLang="en-US" dirty="0" smtClean="0"/>
              <a:t>More </a:t>
            </a:r>
            <a:r>
              <a:rPr lang="en-US" altLang="en-US" dirty="0"/>
              <a:t>connections, devices, and </a:t>
            </a:r>
            <a:r>
              <a:rPr lang="en-US" altLang="en-US" dirty="0" smtClean="0"/>
              <a:t>code</a:t>
            </a:r>
          </a:p>
          <a:p>
            <a:r>
              <a:rPr lang="en-US" altLang="en-US" dirty="0"/>
              <a:t>In order to compete, new services must be </a:t>
            </a:r>
            <a:r>
              <a:rPr lang="en-US" altLang="en-US" dirty="0" smtClean="0"/>
              <a:t>delivered</a:t>
            </a:r>
          </a:p>
          <a:p>
            <a:r>
              <a:rPr lang="en-US" altLang="en-US" dirty="0" smtClean="0"/>
              <a:t>New types of bugs are emerging</a:t>
            </a:r>
            <a:endParaRPr lang="en-US" altLang="en-US" dirty="0"/>
          </a:p>
          <a:p>
            <a:r>
              <a:rPr lang="en-US" altLang="en-US" dirty="0"/>
              <a:t>New technology is not being properly tested for </a:t>
            </a:r>
            <a:r>
              <a:rPr lang="en-US" altLang="en-US" dirty="0" smtClean="0"/>
              <a:t>failures</a:t>
            </a:r>
            <a:endParaRPr lang="en-US" altLang="en-US" dirty="0"/>
          </a:p>
        </p:txBody>
      </p:sp>
      <p:pic>
        <p:nvPicPr>
          <p:cNvPr id="2" name="Picture 1"/>
          <p:cNvPicPr>
            <a:picLocks noChangeAspect="1"/>
          </p:cNvPicPr>
          <p:nvPr/>
        </p:nvPicPr>
        <p:blipFill>
          <a:blip r:embed="rId2"/>
          <a:stretch>
            <a:fillRect/>
          </a:stretch>
        </p:blipFill>
        <p:spPr>
          <a:xfrm>
            <a:off x="6440557" y="1690688"/>
            <a:ext cx="5532782" cy="4462587"/>
          </a:xfrm>
          <a:prstGeom prst="rect">
            <a:avLst/>
          </a:prstGeom>
        </p:spPr>
      </p:pic>
    </p:spTree>
    <p:extLst>
      <p:ext uri="{BB962C8B-B14F-4D97-AF65-F5344CB8AC3E}">
        <p14:creationId xmlns:p14="http://schemas.microsoft.com/office/powerpoint/2010/main" val="1346094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37650" y="0"/>
            <a:ext cx="2857500" cy="2857500"/>
          </a:xfrm>
          <a:prstGeom prst="rect">
            <a:avLst/>
          </a:prstGeom>
        </p:spPr>
      </p:pic>
      <p:sp>
        <p:nvSpPr>
          <p:cNvPr id="2" name="Title 1"/>
          <p:cNvSpPr>
            <a:spLocks noGrp="1"/>
          </p:cNvSpPr>
          <p:nvPr>
            <p:ph type="title"/>
          </p:nvPr>
        </p:nvSpPr>
        <p:spPr/>
        <p:txBody>
          <a:bodyPr/>
          <a:lstStyle/>
          <a:p>
            <a:r>
              <a:rPr lang="en-US" dirty="0" smtClean="0"/>
              <a:t>What is Software Robustness?</a:t>
            </a:r>
            <a:endParaRPr lang="en-US" dirty="0"/>
          </a:p>
        </p:txBody>
      </p:sp>
      <p:sp>
        <p:nvSpPr>
          <p:cNvPr id="9" name="Content Placeholder 8"/>
          <p:cNvSpPr>
            <a:spLocks noGrp="1"/>
          </p:cNvSpPr>
          <p:nvPr>
            <p:ph idx="1"/>
          </p:nvPr>
        </p:nvSpPr>
        <p:spPr/>
        <p:txBody>
          <a:bodyPr>
            <a:normAutofit/>
          </a:bodyPr>
          <a:lstStyle/>
          <a:p>
            <a:pPr marL="0" indent="0">
              <a:buNone/>
            </a:pPr>
            <a:r>
              <a:rPr lang="en-US" dirty="0" smtClean="0"/>
              <a:t>A</a:t>
            </a:r>
            <a:r>
              <a:rPr lang="en-US" dirty="0"/>
              <a:t> program that </a:t>
            </a:r>
            <a:r>
              <a:rPr lang="en-US" dirty="0" smtClean="0"/>
              <a:t>performs well under</a:t>
            </a:r>
          </a:p>
          <a:p>
            <a:pPr lvl="1">
              <a:buFont typeface="Wingdings" charset="2"/>
              <a:buChar char="Ø"/>
            </a:pPr>
            <a:r>
              <a:rPr lang="en-US" sz="2800" dirty="0" smtClean="0"/>
              <a:t> ordinary conditions</a:t>
            </a:r>
          </a:p>
          <a:p>
            <a:pPr lvl="1">
              <a:buFont typeface="Wingdings" charset="2"/>
              <a:buChar char="Ø"/>
            </a:pPr>
            <a:r>
              <a:rPr lang="en-US" sz="2800" dirty="0" smtClean="0"/>
              <a:t> unusual </a:t>
            </a:r>
            <a:r>
              <a:rPr lang="en-US" sz="2800" dirty="0"/>
              <a:t>conditions that stress its designers' </a:t>
            </a:r>
            <a:r>
              <a:rPr lang="en-US" sz="2800" dirty="0" smtClean="0"/>
              <a:t>assumptions</a:t>
            </a:r>
          </a:p>
          <a:p>
            <a:pPr marL="457200" lvl="1" indent="0" algn="ctr">
              <a:buNone/>
            </a:pPr>
            <a:endParaRPr lang="en-US" sz="2800" dirty="0" smtClean="0"/>
          </a:p>
          <a:p>
            <a:pPr marL="457200" lvl="1" indent="0" algn="ctr">
              <a:buNone/>
            </a:pPr>
            <a:r>
              <a:rPr lang="en-US" sz="4800" b="1" i="1" dirty="0" smtClean="0">
                <a:solidFill>
                  <a:srgbClr val="FF0000"/>
                </a:solidFill>
              </a:rPr>
              <a:t>But !!</a:t>
            </a:r>
          </a:p>
          <a:p>
            <a:pPr marL="457200" lvl="1" indent="0" algn="ctr">
              <a:buNone/>
            </a:pPr>
            <a:endParaRPr lang="en-US" dirty="0"/>
          </a:p>
          <a:p>
            <a:pPr marL="457200" lvl="1" indent="0" algn="ctr">
              <a:buNone/>
            </a:pPr>
            <a:r>
              <a:rPr lang="en-US" sz="3600" dirty="0" smtClean="0"/>
              <a:t>Software </a:t>
            </a:r>
            <a:r>
              <a:rPr lang="en-US" sz="3600" dirty="0"/>
              <a:t>is typically </a:t>
            </a:r>
            <a:r>
              <a:rPr lang="en-US" sz="3600" b="1" i="1" dirty="0">
                <a:solidFill>
                  <a:srgbClr val="FF0000"/>
                </a:solidFill>
              </a:rPr>
              <a:t>buggy</a:t>
            </a:r>
            <a:r>
              <a:rPr lang="en-US" sz="3600" dirty="0"/>
              <a:t> (i.e., contains errors) and fragile, and thus not </a:t>
            </a:r>
            <a:r>
              <a:rPr lang="en-US" sz="3600" dirty="0" smtClean="0"/>
              <a:t>robust</a:t>
            </a:r>
            <a:endParaRPr lang="en-US" sz="3600" dirty="0"/>
          </a:p>
        </p:txBody>
      </p:sp>
    </p:spTree>
    <p:extLst>
      <p:ext uri="{BB962C8B-B14F-4D97-AF65-F5344CB8AC3E}">
        <p14:creationId xmlns:p14="http://schemas.microsoft.com/office/powerpoint/2010/main" val="6468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4001" y="273051"/>
            <a:ext cx="8228013" cy="1146175"/>
          </a:xfrm>
        </p:spPr>
        <p:txBody>
          <a:bodyPr>
            <a:normAutofit/>
          </a:bodyPr>
          <a:lstStyle/>
          <a:p>
            <a:pPr lvl="0"/>
            <a:r>
              <a:rPr lang="en-US" dirty="0" smtClean="0">
                <a:solidFill>
                  <a:srgbClr val="FF6600"/>
                </a:solidFill>
                <a:latin typeface="Calibri" pitchFamily="34"/>
              </a:rPr>
              <a:t>How do we deal with bugs?</a:t>
            </a:r>
            <a:endParaRPr lang="en-US" dirty="0">
              <a:solidFill>
                <a:srgbClr val="FF6600"/>
              </a:solidFill>
              <a:latin typeface="Calibri" pitchFamily="34"/>
            </a:endParaRPr>
          </a:p>
        </p:txBody>
      </p:sp>
      <p:sp>
        <p:nvSpPr>
          <p:cNvPr id="3" name="Text Placeholder 2"/>
          <p:cNvSpPr txBox="1">
            <a:spLocks noGrp="1"/>
          </p:cNvSpPr>
          <p:nvPr>
            <p:ph type="body" idx="4294967295"/>
          </p:nvPr>
        </p:nvSpPr>
        <p:spPr>
          <a:xfrm>
            <a:off x="1524001" y="1604964"/>
            <a:ext cx="8228013" cy="3976687"/>
          </a:xfrm>
          <a:solidFill>
            <a:schemeClr val="bg1"/>
          </a:solidFill>
        </p:spPr>
        <p:txBody>
          <a:bodyPr/>
          <a:lstStyle/>
          <a:p>
            <a:pPr lvl="0">
              <a:buSzPct val="45000"/>
              <a:buFont typeface="StarSymbol"/>
              <a:buChar char="●"/>
            </a:pPr>
            <a:r>
              <a:rPr lang="en-US" dirty="0">
                <a:latin typeface="Calibri" pitchFamily="34"/>
              </a:rPr>
              <a:t>Automatically find and fix </a:t>
            </a:r>
            <a:r>
              <a:rPr lang="en-US" dirty="0" smtClean="0">
                <a:latin typeface="Calibri" pitchFamily="34"/>
              </a:rPr>
              <a:t>bugs as early as possible.</a:t>
            </a:r>
            <a:endParaRPr lang="en-US" dirty="0">
              <a:latin typeface="Calibri" pitchFamily="34"/>
            </a:endParaRPr>
          </a:p>
          <a:p>
            <a:pPr lvl="0">
              <a:buSzPct val="45000"/>
              <a:buFont typeface="StarSymbol"/>
              <a:buChar char="●"/>
            </a:pPr>
            <a:endParaRPr lang="en-US" dirty="0"/>
          </a:p>
          <a:p>
            <a:pPr lvl="0">
              <a:buSzPct val="45000"/>
              <a:buFont typeface="StarSymbol"/>
              <a:buChar char="●"/>
            </a:pPr>
            <a:r>
              <a:rPr lang="en-US" dirty="0">
                <a:latin typeface="Calibri" pitchFamily="34"/>
              </a:rPr>
              <a:t>Monitor a system at runtime to detect and prevent exploits of bugs  </a:t>
            </a:r>
          </a:p>
          <a:p>
            <a:pPr lvl="0">
              <a:buSzPct val="45000"/>
              <a:buFont typeface="StarSymbol"/>
              <a:buChar char="●"/>
            </a:pPr>
            <a:endParaRPr lang="en-US" dirty="0"/>
          </a:p>
          <a:p>
            <a:pPr lvl="0">
              <a:buSzPct val="45000"/>
              <a:buFont typeface="StarSymbol"/>
              <a:buChar char="●"/>
            </a:pPr>
            <a:r>
              <a:rPr lang="en-US" dirty="0">
                <a:latin typeface="Calibri" pitchFamily="34"/>
              </a:rPr>
              <a:t>Accept that programs will have bugs and design the system to minimize damages</a:t>
            </a:r>
          </a:p>
          <a:p>
            <a:pPr lvl="1" hangingPunct="0">
              <a:spcBef>
                <a:spcPts val="1285"/>
              </a:spcBef>
              <a:buSzPct val="75000"/>
              <a:buFont typeface="StarSymbol"/>
              <a:buChar char="–"/>
            </a:pPr>
            <a:r>
              <a:rPr lang="en-US" sz="2903" dirty="0">
                <a:latin typeface="Calibri" pitchFamily="34"/>
              </a:rPr>
              <a:t>Example: Sandboxes, privilege separation</a:t>
            </a:r>
          </a:p>
        </p:txBody>
      </p:sp>
      <p:sp>
        <p:nvSpPr>
          <p:cNvPr id="4" name="Rounded Rectangular Callout 3"/>
          <p:cNvSpPr/>
          <p:nvPr/>
        </p:nvSpPr>
        <p:spPr>
          <a:xfrm>
            <a:off x="4611757" y="2636562"/>
            <a:ext cx="4265615" cy="643351"/>
          </a:xfrm>
          <a:prstGeom prst="wedgeRoundRectCallout">
            <a:avLst>
              <a:gd name="adj1" fmla="val -40479"/>
              <a:gd name="adj2" fmla="val -14106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smtClean="0"/>
              <a:t>Focus of this class</a:t>
            </a:r>
            <a:endParaRPr lang="en-US" sz="2400"/>
          </a:p>
        </p:txBody>
      </p:sp>
    </p:spTree>
    <p:extLst>
      <p:ext uri="{BB962C8B-B14F-4D97-AF65-F5344CB8AC3E}">
        <p14:creationId xmlns:p14="http://schemas.microsoft.com/office/powerpoint/2010/main" val="92751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ld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3">
                                            <p:txEl>
                                              <p:pRg st="2" end="2"/>
                                            </p:txEl>
                                          </p:spTgt>
                                        </p:tgtEl>
                                      </p:cBhvr>
                                    </p:animEffect>
                                    <p:set>
                                      <p:cBhvr>
                                        <p:cTn id="11" dur="1" fill="hold">
                                          <p:stCondLst>
                                            <p:cond delay="499"/>
                                          </p:stCondLst>
                                        </p:cTn>
                                        <p:tgtEl>
                                          <p:spTgt spid="3">
                                            <p:txEl>
                                              <p:pRg st="2" end="2"/>
                                            </p:txEl>
                                          </p:spTgt>
                                        </p:tgtEl>
                                        <p:attrNameLst>
                                          <p:attrName>style.visibility</p:attrName>
                                        </p:attrNameLst>
                                      </p:cBhvr>
                                      <p:to>
                                        <p:strVal val="hidden"/>
                                      </p:to>
                                    </p:set>
                                  </p:childTnLst>
                                </p:cTn>
                              </p:par>
                              <p:par>
                                <p:cTn id="12" presetID="3" presetClass="exit" presetSubtype="10" fill="hold" nodeType="withEffect">
                                  <p:stCondLst>
                                    <p:cond delay="0"/>
                                  </p:stCondLst>
                                  <p:childTnLst>
                                    <p:animEffect transition="out" filter="blinds(horizontal)">
                                      <p:cBhvr>
                                        <p:cTn id="13" dur="500"/>
                                        <p:tgtEl>
                                          <p:spTgt spid="3">
                                            <p:txEl>
                                              <p:pRg st="4" end="4"/>
                                            </p:txEl>
                                          </p:spTgt>
                                        </p:tgtEl>
                                      </p:cBhvr>
                                    </p:animEffect>
                                    <p:set>
                                      <p:cBhvr>
                                        <p:cTn id="14" dur="1" fill="hold">
                                          <p:stCondLst>
                                            <p:cond delay="499"/>
                                          </p:stCondLst>
                                        </p:cTn>
                                        <p:tgtEl>
                                          <p:spTgt spid="3">
                                            <p:txEl>
                                              <p:pRg st="4" end="4"/>
                                            </p:txEl>
                                          </p:spTgt>
                                        </p:tgtEl>
                                        <p:attrNameLst>
                                          <p:attrName>style.visibility</p:attrName>
                                        </p:attrNameLst>
                                      </p:cBhvr>
                                      <p:to>
                                        <p:strVal val="hidden"/>
                                      </p:to>
                                    </p:set>
                                  </p:childTnLst>
                                </p:cTn>
                              </p:par>
                              <p:par>
                                <p:cTn id="15" presetID="3" presetClass="exit" presetSubtype="10" fill="hold" nodeType="withEffect">
                                  <p:stCondLst>
                                    <p:cond delay="0"/>
                                  </p:stCondLst>
                                  <p:childTnLst>
                                    <p:animEffect transition="out" filter="blinds(horizontal)">
                                      <p:cBhvr>
                                        <p:cTn id="16" dur="500"/>
                                        <p:tgtEl>
                                          <p:spTgt spid="3">
                                            <p:txEl>
                                              <p:pRg st="5" end="5"/>
                                            </p:txEl>
                                          </p:spTgt>
                                        </p:tgtEl>
                                      </p:cBhvr>
                                    </p:animEffect>
                                    <p:set>
                                      <p:cBhvr>
                                        <p:cTn id="17" dur="1" fill="hold">
                                          <p:stCondLst>
                                            <p:cond delay="499"/>
                                          </p:stCondLst>
                                        </p:cTn>
                                        <p:tgtEl>
                                          <p:spTgt spid="3">
                                            <p:txEl>
                                              <p:pRg st="5" end="5"/>
                                            </p:txEl>
                                          </p:spTgt>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Automatically Finding Bugs </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008437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txBox="1">
            <a:spLocks noGrp="1"/>
          </p:cNvSpPr>
          <p:nvPr>
            <p:ph type="subTitle" idx="4294967295"/>
          </p:nvPr>
        </p:nvSpPr>
        <p:spPr>
          <a:xfrm>
            <a:off x="4308641" y="1669504"/>
            <a:ext cx="3441557" cy="3335091"/>
          </a:xfrm>
        </p:spPr>
        <p:txBody>
          <a:bodyPr vert="horz" lIns="0" tIns="0" rIns="0" bIns="0" rtlCol="0" anchor="ctr">
            <a:normAutofit fontScale="92500" lnSpcReduction="10000"/>
          </a:bodyPr>
          <a:lstStyle/>
          <a:p>
            <a:pPr lvl="0" hangingPunct="0">
              <a:buNone/>
            </a:pPr>
            <a:r>
              <a:rPr lang="en-US" sz="2177">
                <a:latin typeface="Calibri" pitchFamily="34"/>
              </a:rPr>
              <a:t> int main (int x, int y)</a:t>
            </a:r>
          </a:p>
          <a:p>
            <a:pPr lvl="0" hangingPunct="0">
              <a:buNone/>
            </a:pPr>
            <a:r>
              <a:rPr lang="en-US" sz="2177">
                <a:latin typeface="Calibri" pitchFamily="34"/>
              </a:rPr>
              <a:t>{</a:t>
            </a:r>
          </a:p>
          <a:p>
            <a:pPr lvl="0" hangingPunct="0">
              <a:buNone/>
            </a:pPr>
            <a:r>
              <a:rPr lang="en-US" sz="2177">
                <a:latin typeface="Calibri" pitchFamily="34"/>
              </a:rPr>
              <a:t>   if (2*y!=x)</a:t>
            </a:r>
          </a:p>
          <a:p>
            <a:pPr lvl="0" hangingPunct="0">
              <a:buNone/>
            </a:pPr>
            <a:r>
              <a:rPr lang="en-US" sz="2177">
                <a:latin typeface="Calibri" pitchFamily="34"/>
              </a:rPr>
              <a:t>     return -1;</a:t>
            </a:r>
          </a:p>
          <a:p>
            <a:pPr lvl="0" hangingPunct="0">
              <a:buNone/>
            </a:pPr>
            <a:r>
              <a:rPr lang="en-US" sz="2177">
                <a:latin typeface="Calibri" pitchFamily="34"/>
              </a:rPr>
              <a:t>  if (x&gt;y+10)</a:t>
            </a:r>
          </a:p>
          <a:p>
            <a:pPr lvl="0" hangingPunct="0">
              <a:buNone/>
            </a:pPr>
            <a:r>
              <a:rPr lang="en-US" sz="2177">
                <a:latin typeface="Calibri" pitchFamily="34"/>
              </a:rPr>
              <a:t>     Return -1;</a:t>
            </a:r>
          </a:p>
          <a:p>
            <a:pPr lvl="0" hangingPunct="0">
              <a:buNone/>
            </a:pPr>
            <a:r>
              <a:rPr lang="en-US" sz="2177">
                <a:latin typeface="Calibri" pitchFamily="34"/>
              </a:rPr>
              <a:t>  ….</a:t>
            </a:r>
          </a:p>
          <a:p>
            <a:pPr lvl="0" hangingPunct="0">
              <a:buNone/>
            </a:pPr>
            <a:r>
              <a:rPr lang="en-US" sz="2177">
                <a:latin typeface="Calibri" pitchFamily="34"/>
              </a:rPr>
              <a:t>  … /* buggy code*/</a:t>
            </a:r>
          </a:p>
          <a:p>
            <a:pPr lvl="0" hangingPunct="0">
              <a:buNone/>
            </a:pPr>
            <a:r>
              <a:rPr lang="en-US" sz="2177">
                <a:latin typeface="Calibri" pitchFamily="34"/>
              </a:rPr>
              <a:t>}</a:t>
            </a:r>
          </a:p>
        </p:txBody>
      </p:sp>
      <p:sp>
        <p:nvSpPr>
          <p:cNvPr id="3" name="Freeform: Shape 2"/>
          <p:cNvSpPr/>
          <p:nvPr/>
        </p:nvSpPr>
        <p:spPr>
          <a:xfrm>
            <a:off x="6475863" y="2611378"/>
            <a:ext cx="3566966" cy="74657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66666"/>
          </a:solidFill>
          <a:ln w="0">
            <a:solidFill>
              <a:srgbClr val="3465A4"/>
            </a:solidFill>
            <a:prstDash val="solid"/>
          </a:ln>
        </p:spPr>
        <p:txBody>
          <a:bodyPr vert="horz" wrap="none" lIns="81646" tIns="40823" rIns="81646" bIns="40823" anchor="ctr" anchorCtr="0" compatLnSpc="0">
            <a:noAutofit/>
          </a:bodyPr>
          <a:lstStyle/>
          <a:p>
            <a:pPr algn="ctr" hangingPunct="0"/>
            <a:r>
              <a:rPr lang="en-US" sz="1814">
                <a:solidFill>
                  <a:srgbClr val="FFFFFF"/>
                </a:solidFill>
                <a:latin typeface="Calibri" pitchFamily="34"/>
                <a:ea typeface="WenQuanYi Micro Hei" pitchFamily="2"/>
                <a:cs typeface="Lohit Devanagari" pitchFamily="2"/>
              </a:rPr>
              <a:t>What values of x and y will cause</a:t>
            </a:r>
          </a:p>
          <a:p>
            <a:pPr algn="ctr" hangingPunct="0"/>
            <a:r>
              <a:rPr lang="en-US" sz="1814">
                <a:solidFill>
                  <a:srgbClr val="FFFFFF"/>
                </a:solidFill>
                <a:latin typeface="Calibri" pitchFamily="34"/>
                <a:ea typeface="WenQuanYi Micro Hei" pitchFamily="2"/>
                <a:cs typeface="Lohit Devanagari" pitchFamily="2"/>
              </a:rPr>
              <a:t>the program to reach here</a:t>
            </a:r>
          </a:p>
        </p:txBody>
      </p:sp>
      <p:sp>
        <p:nvSpPr>
          <p:cNvPr id="4" name="Freeform: Shape 3"/>
          <p:cNvSpPr/>
          <p:nvPr/>
        </p:nvSpPr>
        <p:spPr>
          <a:xfrm>
            <a:off x="3348480" y="5226022"/>
            <a:ext cx="5557831" cy="10783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3333"/>
          </a:solidFill>
          <a:ln w="0">
            <a:solidFill>
              <a:srgbClr val="3465A4"/>
            </a:solidFill>
            <a:prstDash val="solid"/>
          </a:ln>
        </p:spPr>
        <p:txBody>
          <a:bodyPr vert="horz" wrap="none" lIns="81646" tIns="40823" rIns="81646" bIns="40823" anchor="ctr" anchorCtr="0" compatLnSpc="0">
            <a:noAutofit/>
          </a:bodyPr>
          <a:lstStyle/>
          <a:p>
            <a:pPr hangingPunct="0"/>
            <a:r>
              <a:rPr lang="en-US" sz="1814">
                <a:solidFill>
                  <a:srgbClr val="FFFFFF"/>
                </a:solidFill>
                <a:latin typeface="Calibri" pitchFamily="34"/>
                <a:ea typeface="WenQuanYi Micro Hei" pitchFamily="2"/>
                <a:cs typeface="Lohit Devanagari" pitchFamily="2"/>
              </a:rPr>
              <a:t>1. Too many paths (may be infinite)</a:t>
            </a:r>
          </a:p>
          <a:p>
            <a:pPr hangingPunct="0"/>
            <a:r>
              <a:rPr lang="en-US" sz="1814">
                <a:solidFill>
                  <a:srgbClr val="FFFFFF"/>
                </a:solidFill>
                <a:latin typeface="Calibri" pitchFamily="34"/>
                <a:ea typeface="WenQuanYi Micro Hei" pitchFamily="2"/>
                <a:cs typeface="Lohit Devanagari" pitchFamily="2"/>
              </a:rPr>
              <a:t>2. How will program analyzer  find inputs that will reach</a:t>
            </a:r>
          </a:p>
          <a:p>
            <a:pPr hangingPunct="0"/>
            <a:r>
              <a:rPr lang="en-US" sz="1814">
                <a:solidFill>
                  <a:srgbClr val="FFFFFF"/>
                </a:solidFill>
                <a:latin typeface="Calibri" pitchFamily="34"/>
                <a:ea typeface="WenQuanYi Micro Hei" pitchFamily="2"/>
                <a:cs typeface="Lohit Devanagari" pitchFamily="2"/>
              </a:rPr>
              <a:t>different parts of  code to be tested?</a:t>
            </a:r>
          </a:p>
        </p:txBody>
      </p:sp>
      <p:sp>
        <p:nvSpPr>
          <p:cNvPr id="5" name="Straight Connector 4"/>
          <p:cNvSpPr/>
          <p:nvPr/>
        </p:nvSpPr>
        <p:spPr>
          <a:xfrm flipH="1">
            <a:off x="6583635" y="3401062"/>
            <a:ext cx="663622" cy="912479"/>
          </a:xfrm>
          <a:prstGeom prst="line">
            <a:avLst/>
          </a:prstGeom>
          <a:noFill/>
          <a:ln w="12600">
            <a:solidFill>
              <a:srgbClr val="000000"/>
            </a:solidFill>
            <a:prstDash val="solid"/>
            <a:tailEnd type="arrow"/>
          </a:ln>
        </p:spPr>
        <p:txBody>
          <a:bodyPr vert="horz" wrap="none" lIns="87198" tIns="46375" rIns="87198" bIns="46375" anchor="ctr" anchorCtr="0" compatLnSpc="0"/>
          <a:lstStyle/>
          <a:p>
            <a:pPr hangingPunct="0"/>
            <a:endParaRPr lang="en-US" sz="1633">
              <a:latin typeface="Liberation Sans" pitchFamily="18"/>
              <a:ea typeface="WenQuanYi Micro Hei" pitchFamily="2"/>
              <a:cs typeface="Lohit Devanagari" pitchFamily="2"/>
            </a:endParaRPr>
          </a:p>
        </p:txBody>
      </p:sp>
      <p:sp>
        <p:nvSpPr>
          <p:cNvPr id="6" name="Title 1"/>
          <p:cNvSpPr txBox="1">
            <a:spLocks noGrp="1"/>
          </p:cNvSpPr>
          <p:nvPr>
            <p:ph type="title" idx="4294967295"/>
          </p:nvPr>
        </p:nvSpPr>
        <p:spPr>
          <a:xfrm>
            <a:off x="993914" y="307644"/>
            <a:ext cx="10137912" cy="1142722"/>
          </a:xfrm>
        </p:spPr>
        <p:txBody>
          <a:bodyPr>
            <a:normAutofit/>
          </a:bodyPr>
          <a:lstStyle/>
          <a:p>
            <a:pPr lvl="0"/>
            <a:r>
              <a:rPr lang="en-US" dirty="0"/>
              <a:t>Automated bug </a:t>
            </a:r>
            <a:r>
              <a:rPr lang="en-US" dirty="0" smtClean="0"/>
              <a:t>detection: main </a:t>
            </a:r>
            <a:r>
              <a:rPr lang="en-US" dirty="0"/>
              <a:t>challenges</a:t>
            </a:r>
          </a:p>
        </p:txBody>
      </p:sp>
    </p:spTree>
    <p:extLst>
      <p:ext uri="{BB962C8B-B14F-4D97-AF65-F5344CB8AC3E}">
        <p14:creationId xmlns:p14="http://schemas.microsoft.com/office/powerpoint/2010/main" val="104513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Automated bug </a:t>
            </a:r>
            <a:r>
              <a:rPr lang="en-US" dirty="0" smtClean="0"/>
              <a:t>detection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992926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439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Automated bug </a:t>
            </a:r>
            <a:r>
              <a:rPr lang="en-US" dirty="0" smtClean="0"/>
              <a:t>detection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469414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5171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bug detection</a:t>
            </a:r>
            <a:endParaRPr lang="en-US" dirty="0"/>
          </a:p>
        </p:txBody>
      </p:sp>
      <p:sp>
        <p:nvSpPr>
          <p:cNvPr id="14" name="Flowchart: Connector 13"/>
          <p:cNvSpPr/>
          <p:nvPr/>
        </p:nvSpPr>
        <p:spPr>
          <a:xfrm>
            <a:off x="2043319" y="4674641"/>
            <a:ext cx="345989" cy="354227"/>
          </a:xfrm>
          <a:prstGeom prst="flowChartConnector">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3528841" y="4013547"/>
            <a:ext cx="345989" cy="354227"/>
          </a:xfrm>
          <a:prstGeom prst="flowChartConnector">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5193741" y="3529194"/>
            <a:ext cx="345989" cy="354227"/>
          </a:xfrm>
          <a:prstGeom prst="flowChartConnector">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6899189" y="3006811"/>
            <a:ext cx="345989" cy="354227"/>
          </a:xfrm>
          <a:prstGeom prst="flowChartConnector">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7553756" y="1949809"/>
            <a:ext cx="345989" cy="354227"/>
          </a:xfrm>
          <a:prstGeom prst="flowChartConnector">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8664662" y="1891142"/>
            <a:ext cx="345989" cy="354227"/>
          </a:xfrm>
          <a:prstGeom prst="flowChartConnector">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97565" y="1606378"/>
            <a:ext cx="11332597" cy="4577214"/>
            <a:chOff x="3137215" y="1606378"/>
            <a:chExt cx="8233099" cy="4577214"/>
          </a:xfrm>
        </p:grpSpPr>
        <p:cxnSp>
          <p:nvCxnSpPr>
            <p:cNvPr id="8" name="Straight Arrow Connector 7"/>
            <p:cNvCxnSpPr/>
            <p:nvPr/>
          </p:nvCxnSpPr>
          <p:spPr>
            <a:xfrm>
              <a:off x="3599937" y="5609968"/>
              <a:ext cx="5445210" cy="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599938" y="1606378"/>
              <a:ext cx="24713" cy="400359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61059" y="5721927"/>
              <a:ext cx="562384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Cost (programmer effort, time, expertise)</a:t>
              </a: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21" name="TextBox 20"/>
            <p:cNvSpPr txBox="1"/>
            <p:nvPr/>
          </p:nvSpPr>
          <p:spPr>
            <a:xfrm rot="-5400000">
              <a:off x="2531921" y="3377342"/>
              <a:ext cx="1672253"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Confidence</a:t>
              </a: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p:cNvSpPr txBox="1"/>
            <p:nvPr/>
          </p:nvSpPr>
          <p:spPr>
            <a:xfrm>
              <a:off x="6935563" y="1665258"/>
              <a:ext cx="2020810" cy="461665"/>
            </a:xfrm>
            <a:prstGeom prst="rect">
              <a:avLst/>
            </a:prstGeom>
            <a:noFill/>
          </p:spPr>
          <p:txBody>
            <a:bodyPr wrap="none" rtlCol="0">
              <a:spAutoFit/>
            </a:bodyPr>
            <a:lstStyle/>
            <a:p>
              <a:r>
                <a:rPr lang="en-US" sz="2400" dirty="0">
                  <a:latin typeface="Fjalla One" panose="02000506040000020004" pitchFamily="2" charset="0"/>
                  <a:ea typeface="Roboto" panose="02000000000000000000" pitchFamily="2" charset="0"/>
                  <a:cs typeface="Roboto" panose="02000000000000000000" pitchFamily="2" charset="0"/>
                </a:rPr>
                <a:t>Static Analysis</a:t>
              </a:r>
              <a:endParaRPr lang="en-US" sz="2400" dirty="0">
                <a:latin typeface="Fjalla One" panose="02000506040000020004" pitchFamily="2" charset="0"/>
                <a:ea typeface="Roboto" panose="02000000000000000000" pitchFamily="2" charset="0"/>
                <a:cs typeface="Roboto" panose="02000000000000000000" pitchFamily="2" charset="0"/>
              </a:endParaRPr>
            </a:p>
          </p:txBody>
        </p:sp>
        <p:sp>
          <p:nvSpPr>
            <p:cNvPr id="23" name="TextBox 22"/>
            <p:cNvSpPr txBox="1"/>
            <p:nvPr/>
          </p:nvSpPr>
          <p:spPr>
            <a:xfrm>
              <a:off x="9394597" y="1769702"/>
              <a:ext cx="1635191" cy="461665"/>
            </a:xfrm>
            <a:prstGeom prst="rect">
              <a:avLst/>
            </a:prstGeom>
            <a:noFill/>
          </p:spPr>
          <p:txBody>
            <a:bodyPr wrap="none" rtlCol="0">
              <a:spAutoFit/>
            </a:bodyPr>
            <a:lstStyle/>
            <a:p>
              <a:r>
                <a:rPr lang="en-US" sz="2400" dirty="0">
                  <a:latin typeface="Fjalla One" panose="02000506040000020004" pitchFamily="2" charset="0"/>
                  <a:ea typeface="Roboto" panose="02000000000000000000" pitchFamily="2" charset="0"/>
                  <a:cs typeface="Roboto" panose="02000000000000000000" pitchFamily="2" charset="0"/>
                </a:rPr>
                <a:t>Verification</a:t>
              </a:r>
              <a:endParaRPr lang="en-US" sz="2400" dirty="0">
                <a:latin typeface="Fjalla One" panose="02000506040000020004" pitchFamily="2" charset="0"/>
                <a:ea typeface="Roboto" panose="02000000000000000000" pitchFamily="2" charset="0"/>
                <a:cs typeface="Roboto" panose="02000000000000000000" pitchFamily="2" charset="0"/>
              </a:endParaRPr>
            </a:p>
          </p:txBody>
        </p:sp>
        <p:sp>
          <p:nvSpPr>
            <p:cNvPr id="24" name="TextBox 23"/>
            <p:cNvSpPr txBox="1"/>
            <p:nvPr/>
          </p:nvSpPr>
          <p:spPr>
            <a:xfrm>
              <a:off x="8111986" y="3046176"/>
              <a:ext cx="3258328" cy="461665"/>
            </a:xfrm>
            <a:prstGeom prst="rect">
              <a:avLst/>
            </a:prstGeom>
            <a:noFill/>
          </p:spPr>
          <p:txBody>
            <a:bodyPr wrap="none" rtlCol="0">
              <a:spAutoFit/>
            </a:bodyPr>
            <a:lstStyle/>
            <a:p>
              <a:r>
                <a:rPr lang="en-US" sz="2400" dirty="0">
                  <a:latin typeface="Fjalla One" panose="02000506040000020004" pitchFamily="2" charset="0"/>
                  <a:ea typeface="Roboto" panose="02000000000000000000" pitchFamily="2" charset="0"/>
                  <a:cs typeface="Roboto" panose="02000000000000000000" pitchFamily="2" charset="0"/>
                </a:rPr>
                <a:t>Extended Static Analysis</a:t>
              </a:r>
              <a:endParaRPr lang="en-US" sz="2400" dirty="0">
                <a:latin typeface="Fjalla One" panose="02000506040000020004" pitchFamily="2" charset="0"/>
                <a:ea typeface="Roboto" panose="02000000000000000000" pitchFamily="2" charset="0"/>
                <a:cs typeface="Roboto" panose="02000000000000000000" pitchFamily="2" charset="0"/>
              </a:endParaRPr>
            </a:p>
          </p:txBody>
        </p:sp>
        <p:sp>
          <p:nvSpPr>
            <p:cNvPr id="25" name="TextBox 24"/>
            <p:cNvSpPr txBox="1"/>
            <p:nvPr/>
          </p:nvSpPr>
          <p:spPr>
            <a:xfrm>
              <a:off x="6935563" y="3705587"/>
              <a:ext cx="2685351" cy="461665"/>
            </a:xfrm>
            <a:prstGeom prst="rect">
              <a:avLst/>
            </a:prstGeom>
            <a:noFill/>
          </p:spPr>
          <p:txBody>
            <a:bodyPr wrap="none" rtlCol="0">
              <a:spAutoFit/>
            </a:bodyPr>
            <a:lstStyle/>
            <a:p>
              <a:r>
                <a:rPr lang="en-US" sz="2400" dirty="0">
                  <a:latin typeface="Fjalla One" panose="02000506040000020004" pitchFamily="2" charset="0"/>
                  <a:ea typeface="Roboto" panose="02000000000000000000" pitchFamily="2" charset="0"/>
                  <a:cs typeface="Roboto" panose="02000000000000000000" pitchFamily="2" charset="0"/>
                </a:rPr>
                <a:t>Symbolic Execution</a:t>
              </a:r>
              <a:endParaRPr lang="en-US" sz="2400" dirty="0">
                <a:latin typeface="Fjalla One" panose="02000506040000020004" pitchFamily="2" charset="0"/>
                <a:ea typeface="Roboto" panose="02000000000000000000" pitchFamily="2" charset="0"/>
                <a:cs typeface="Roboto" panose="02000000000000000000" pitchFamily="2" charset="0"/>
              </a:endParaRPr>
            </a:p>
          </p:txBody>
        </p:sp>
        <p:sp>
          <p:nvSpPr>
            <p:cNvPr id="26" name="TextBox 25"/>
            <p:cNvSpPr txBox="1"/>
            <p:nvPr/>
          </p:nvSpPr>
          <p:spPr>
            <a:xfrm>
              <a:off x="3736324" y="2991430"/>
              <a:ext cx="2168981" cy="1569660"/>
            </a:xfrm>
            <a:prstGeom prst="rect">
              <a:avLst/>
            </a:prstGeom>
            <a:noFill/>
          </p:spPr>
          <p:txBody>
            <a:bodyPr wrap="square" rtlCol="0">
              <a:spAutoFit/>
            </a:bodyPr>
            <a:lstStyle/>
            <a:p>
              <a:r>
                <a:rPr lang="en-US" sz="2400" dirty="0" err="1" smtClean="0">
                  <a:latin typeface="Fjalla One" panose="02000506040000020004" pitchFamily="2" charset="0"/>
                  <a:ea typeface="Roboto" panose="02000000000000000000" pitchFamily="2" charset="0"/>
                  <a:cs typeface="Roboto" panose="02000000000000000000" pitchFamily="2" charset="0"/>
                </a:rPr>
                <a:t>Concolic</a:t>
              </a:r>
              <a:endParaRPr lang="en-US" sz="2400" dirty="0">
                <a:latin typeface="Fjalla One" panose="02000506040000020004" pitchFamily="2" charset="0"/>
                <a:ea typeface="Roboto" panose="02000000000000000000" pitchFamily="2" charset="0"/>
                <a:cs typeface="Roboto" panose="02000000000000000000" pitchFamily="2" charset="0"/>
              </a:endParaRPr>
            </a:p>
            <a:p>
              <a:r>
                <a:rPr lang="en-US" sz="2400" dirty="0">
                  <a:latin typeface="Fjalla One" panose="02000506040000020004" pitchFamily="2" charset="0"/>
                  <a:ea typeface="Roboto" panose="02000000000000000000" pitchFamily="2" charset="0"/>
                  <a:cs typeface="Roboto" panose="02000000000000000000" pitchFamily="2" charset="0"/>
                </a:rPr>
                <a:t>&amp; White-box </a:t>
              </a:r>
            </a:p>
            <a:p>
              <a:r>
                <a:rPr lang="en-US" sz="2400" dirty="0">
                  <a:latin typeface="Fjalla One" panose="02000506040000020004" pitchFamily="2" charset="0"/>
                  <a:ea typeface="Roboto" panose="02000000000000000000" pitchFamily="2" charset="0"/>
                  <a:cs typeface="Roboto" panose="02000000000000000000" pitchFamily="2" charset="0"/>
                </a:rPr>
                <a:t>Fuzzing (dynamic)</a:t>
              </a:r>
              <a:endParaRPr lang="en-US" sz="2400" dirty="0">
                <a:latin typeface="Fjalla One" panose="02000506040000020004" pitchFamily="2" charset="0"/>
                <a:ea typeface="Roboto" panose="02000000000000000000" pitchFamily="2" charset="0"/>
                <a:cs typeface="Roboto" panose="02000000000000000000" pitchFamily="2" charset="0"/>
              </a:endParaRPr>
            </a:p>
          </p:txBody>
        </p:sp>
        <p:sp>
          <p:nvSpPr>
            <p:cNvPr id="27" name="TextBox 26"/>
            <p:cNvSpPr txBox="1"/>
            <p:nvPr/>
          </p:nvSpPr>
          <p:spPr>
            <a:xfrm>
              <a:off x="4438111" y="4922523"/>
              <a:ext cx="3344185" cy="461665"/>
            </a:xfrm>
            <a:prstGeom prst="rect">
              <a:avLst/>
            </a:prstGeom>
            <a:noFill/>
          </p:spPr>
          <p:txBody>
            <a:bodyPr wrap="none" rtlCol="0">
              <a:spAutoFit/>
            </a:bodyPr>
            <a:lstStyle/>
            <a:p>
              <a:r>
                <a:rPr lang="en-US" sz="2400" dirty="0">
                  <a:latin typeface="Fjalla One" panose="02000506040000020004" pitchFamily="2" charset="0"/>
                  <a:ea typeface="Roboto" panose="02000000000000000000" pitchFamily="2" charset="0"/>
                  <a:cs typeface="Roboto" panose="02000000000000000000" pitchFamily="2" charset="0"/>
                </a:rPr>
                <a:t>Ad-hoc testing (dynamic)</a:t>
              </a:r>
              <a:endParaRPr lang="en-US" sz="2400" dirty="0">
                <a:latin typeface="Fjalla One" panose="02000506040000020004" pitchFamily="2" charset="0"/>
                <a:ea typeface="Roboto" panose="02000000000000000000" pitchFamily="2" charset="0"/>
                <a:cs typeface="Roboto" panose="02000000000000000000" pitchFamily="2" charset="0"/>
              </a:endParaRPr>
            </a:p>
          </p:txBody>
        </p:sp>
      </p:grpSp>
    </p:spTree>
    <p:extLst>
      <p:ext uri="{BB962C8B-B14F-4D97-AF65-F5344CB8AC3E}">
        <p14:creationId xmlns:p14="http://schemas.microsoft.com/office/powerpoint/2010/main" val="3559765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Policy</a:t>
            </a:r>
            <a:endParaRPr lang="en-GB" dirty="0"/>
          </a:p>
        </p:txBody>
      </p:sp>
      <p:sp>
        <p:nvSpPr>
          <p:cNvPr id="3" name="Content Placeholder 2"/>
          <p:cNvSpPr>
            <a:spLocks noGrp="1"/>
          </p:cNvSpPr>
          <p:nvPr>
            <p:ph idx="1"/>
          </p:nvPr>
        </p:nvSpPr>
        <p:spPr/>
        <p:txBody>
          <a:bodyPr>
            <a:normAutofit/>
          </a:bodyPr>
          <a:lstStyle/>
          <a:p>
            <a:pPr>
              <a:buFont typeface="Wingdings" charset="2"/>
              <a:buChar char="Ø"/>
            </a:pPr>
            <a:r>
              <a:rPr lang="en-US" sz="2400" dirty="0"/>
              <a:t>Programming Assignments – </a:t>
            </a:r>
            <a:r>
              <a:rPr lang="en-US" sz="2400" dirty="0" smtClean="0"/>
              <a:t>50% (</a:t>
            </a:r>
            <a:r>
              <a:rPr lang="en-US" dirty="0" smtClean="0"/>
              <a:t>5 assignments)</a:t>
            </a:r>
          </a:p>
          <a:p>
            <a:pPr lvl="1">
              <a:buFont typeface="Wingdings" charset="2"/>
              <a:buChar char="Ø"/>
            </a:pPr>
            <a:endParaRPr lang="en-US" sz="2000" dirty="0"/>
          </a:p>
          <a:p>
            <a:pPr>
              <a:buFont typeface="Wingdings" charset="2"/>
              <a:buChar char="Ø"/>
            </a:pPr>
            <a:r>
              <a:rPr lang="en-US" sz="2400" dirty="0"/>
              <a:t>Midterm - 20</a:t>
            </a:r>
            <a:r>
              <a:rPr lang="en-US" sz="2400" dirty="0" smtClean="0"/>
              <a:t>%</a:t>
            </a:r>
          </a:p>
          <a:p>
            <a:pPr>
              <a:buFont typeface="Wingdings" charset="2"/>
              <a:buChar char="Ø"/>
            </a:pPr>
            <a:endParaRPr lang="en-US" sz="2400" dirty="0"/>
          </a:p>
          <a:p>
            <a:pPr>
              <a:buFont typeface="Wingdings" charset="2"/>
              <a:buChar char="Ø"/>
            </a:pPr>
            <a:r>
              <a:rPr lang="en-US" sz="2400" dirty="0"/>
              <a:t>Final - 20</a:t>
            </a:r>
            <a:r>
              <a:rPr lang="en-US" sz="2400" dirty="0" smtClean="0"/>
              <a:t>%</a:t>
            </a:r>
          </a:p>
          <a:p>
            <a:pPr>
              <a:buFont typeface="Wingdings" charset="2"/>
              <a:buChar char="Ø"/>
            </a:pPr>
            <a:endParaRPr lang="en-US" sz="2400" dirty="0"/>
          </a:p>
          <a:p>
            <a:pPr>
              <a:buFont typeface="Wingdings" charset="2"/>
              <a:buChar char="Ø"/>
            </a:pPr>
            <a:r>
              <a:rPr lang="en-US" sz="2400" dirty="0"/>
              <a:t>Class Participation – </a:t>
            </a:r>
            <a:r>
              <a:rPr lang="en-US" sz="2400" dirty="0" smtClean="0"/>
              <a:t>10%</a:t>
            </a:r>
            <a:endParaRPr lang="en-US" sz="2400" dirty="0"/>
          </a:p>
        </p:txBody>
      </p:sp>
    </p:spTree>
    <p:extLst>
      <p:ext uri="{BB962C8B-B14F-4D97-AF65-F5344CB8AC3E}">
        <p14:creationId xmlns:p14="http://schemas.microsoft.com/office/powerpoint/2010/main" val="1525679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456444"/>
            <a:ext cx="4080087" cy="1010920"/>
          </a:xfrm>
          <a:custGeom>
            <a:avLst/>
            <a:gdLst/>
            <a:ahLst/>
            <a:cxnLst/>
            <a:rect l="l" t="t" r="r" b="b"/>
            <a:pathLst>
              <a:path w="3060065" h="758189">
                <a:moveTo>
                  <a:pt x="0" y="0"/>
                </a:moveTo>
                <a:lnTo>
                  <a:pt x="3059999" y="0"/>
                </a:lnTo>
                <a:lnTo>
                  <a:pt x="3059999" y="758100"/>
                </a:lnTo>
                <a:lnTo>
                  <a:pt x="0" y="758100"/>
                </a:lnTo>
                <a:lnTo>
                  <a:pt x="0" y="0"/>
                </a:lnTo>
                <a:close/>
              </a:path>
            </a:pathLst>
          </a:custGeom>
          <a:solidFill>
            <a:srgbClr val="000000">
              <a:alpha val="55769"/>
            </a:srgbClr>
          </a:solidFill>
        </p:spPr>
        <p:txBody>
          <a:bodyPr wrap="square" lIns="0" tIns="0" rIns="0" bIns="0" rtlCol="0"/>
          <a:lstStyle/>
          <a:p>
            <a:endParaRPr sz="2400"/>
          </a:p>
        </p:txBody>
      </p:sp>
      <p:sp>
        <p:nvSpPr>
          <p:cNvPr id="4" name="object 4"/>
          <p:cNvSpPr txBox="1"/>
          <p:nvPr/>
        </p:nvSpPr>
        <p:spPr>
          <a:xfrm>
            <a:off x="5387928" y="932450"/>
            <a:ext cx="5802207" cy="4941523"/>
          </a:xfrm>
          <a:prstGeom prst="rect">
            <a:avLst/>
          </a:prstGeom>
        </p:spPr>
        <p:txBody>
          <a:bodyPr vert="horz" wrap="square" lIns="0" tIns="16933" rIns="0" bIns="0" rtlCol="0">
            <a:spAutoFit/>
          </a:bodyPr>
          <a:lstStyle/>
          <a:p>
            <a:pPr marL="16933" marR="6773">
              <a:spcBef>
                <a:spcPts val="133"/>
              </a:spcBef>
            </a:pPr>
            <a:r>
              <a:rPr sz="4000" dirty="0">
                <a:cs typeface="PT Sans Narrow"/>
              </a:rPr>
              <a:t>“A </a:t>
            </a:r>
            <a:r>
              <a:rPr sz="4000" b="1" dirty="0">
                <a:cs typeface="PT Sans Narrow"/>
              </a:rPr>
              <a:t>software bug </a:t>
            </a:r>
            <a:r>
              <a:rPr sz="4000" dirty="0">
                <a:cs typeface="PT Sans Narrow"/>
              </a:rPr>
              <a:t>is an </a:t>
            </a:r>
            <a:r>
              <a:rPr sz="4000" spc="7" dirty="0">
                <a:cs typeface="PT Sans Narrow"/>
              </a:rPr>
              <a:t>error,</a:t>
            </a:r>
            <a:r>
              <a:rPr sz="4000" spc="-67" dirty="0">
                <a:cs typeface="PT Sans Narrow"/>
              </a:rPr>
              <a:t> </a:t>
            </a:r>
            <a:r>
              <a:rPr sz="4000" spc="7" dirty="0">
                <a:cs typeface="PT Sans Narrow"/>
              </a:rPr>
              <a:t>flaw,  </a:t>
            </a:r>
            <a:r>
              <a:rPr sz="4000" dirty="0">
                <a:cs typeface="PT Sans Narrow"/>
              </a:rPr>
              <a:t>failure, or fault in a</a:t>
            </a:r>
            <a:r>
              <a:rPr sz="4000" spc="-53" dirty="0">
                <a:cs typeface="PT Sans Narrow"/>
              </a:rPr>
              <a:t> </a:t>
            </a:r>
            <a:r>
              <a:rPr sz="4000" dirty="0" smtClean="0">
                <a:cs typeface="PT Sans Narrow"/>
              </a:rPr>
              <a:t>computer</a:t>
            </a:r>
            <a:r>
              <a:rPr lang="en-US" sz="4000" dirty="0" smtClean="0">
                <a:cs typeface="PT Sans Narrow"/>
              </a:rPr>
              <a:t> </a:t>
            </a:r>
            <a:r>
              <a:rPr lang="en-US" sz="4000" b="1" dirty="0" smtClean="0">
                <a:cs typeface="PT Sans Narrow"/>
              </a:rPr>
              <a:t>program </a:t>
            </a:r>
            <a:r>
              <a:rPr lang="en-US" sz="4000" dirty="0" smtClean="0"/>
              <a:t>or system that causes it</a:t>
            </a:r>
            <a:r>
              <a:rPr lang="en-US" sz="4000" spc="-100" dirty="0" smtClean="0"/>
              <a:t> </a:t>
            </a:r>
            <a:r>
              <a:rPr lang="en-US" sz="4000" dirty="0" smtClean="0"/>
              <a:t>to  produce an incorrect or</a:t>
            </a:r>
            <a:r>
              <a:rPr lang="en-US" sz="4000" spc="-100" dirty="0" smtClean="0"/>
              <a:t> </a:t>
            </a:r>
            <a:r>
              <a:rPr lang="en-US" sz="4000" dirty="0" smtClean="0"/>
              <a:t>unexpected  result or to behave in unintended  </a:t>
            </a:r>
            <a:r>
              <a:rPr lang="en-US" sz="4000" spc="5" dirty="0" smtClean="0"/>
              <a:t>ways.”</a:t>
            </a:r>
            <a:endParaRPr lang="en-US" sz="4000" dirty="0" smtClean="0">
              <a:cs typeface="PT Sans Narrow"/>
            </a:endParaRPr>
          </a:p>
        </p:txBody>
      </p:sp>
      <p:sp>
        <p:nvSpPr>
          <p:cNvPr id="11" name="object 11"/>
          <p:cNvSpPr txBox="1">
            <a:spLocks noGrp="1"/>
          </p:cNvSpPr>
          <p:nvPr>
            <p:ph type="title"/>
          </p:nvPr>
        </p:nvSpPr>
        <p:spPr>
          <a:xfrm>
            <a:off x="754189" y="847606"/>
            <a:ext cx="2932853" cy="694207"/>
          </a:xfrm>
          <a:prstGeom prst="rect">
            <a:avLst/>
          </a:prstGeom>
        </p:spPr>
        <p:txBody>
          <a:bodyPr vert="horz" wrap="square" lIns="0" tIns="16933" rIns="0" bIns="0" rtlCol="0" anchor="ctr">
            <a:spAutoFit/>
          </a:bodyPr>
          <a:lstStyle/>
          <a:p>
            <a:pPr marL="16933">
              <a:lnSpc>
                <a:spcPct val="100000"/>
              </a:lnSpc>
              <a:spcBef>
                <a:spcPts val="133"/>
              </a:spcBef>
            </a:pPr>
            <a:r>
              <a:rPr dirty="0">
                <a:latin typeface="PT Sans Narrow"/>
                <a:cs typeface="PT Sans Narrow"/>
              </a:rPr>
              <a:t>What is a</a:t>
            </a:r>
            <a:r>
              <a:rPr spc="-133" dirty="0">
                <a:latin typeface="PT Sans Narrow"/>
                <a:cs typeface="PT Sans Narrow"/>
              </a:rPr>
              <a:t> </a:t>
            </a:r>
            <a:r>
              <a:rPr dirty="0">
                <a:latin typeface="PT Sans Narrow"/>
                <a:cs typeface="PT Sans Narrow"/>
              </a:rPr>
              <a:t>bug?</a:t>
            </a:r>
            <a:endParaRPr>
              <a:latin typeface="PT Sans Narrow"/>
              <a:cs typeface="PT Sans Narrow"/>
            </a:endParaRPr>
          </a:p>
        </p:txBody>
      </p:sp>
      <p:sp>
        <p:nvSpPr>
          <p:cNvPr id="12" name="object 12"/>
          <p:cNvSpPr/>
          <p:nvPr/>
        </p:nvSpPr>
        <p:spPr>
          <a:xfrm>
            <a:off x="361032" y="2150651"/>
            <a:ext cx="3719165" cy="3867165"/>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946263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456444"/>
            <a:ext cx="4080087" cy="1010920"/>
          </a:xfrm>
          <a:custGeom>
            <a:avLst/>
            <a:gdLst/>
            <a:ahLst/>
            <a:cxnLst/>
            <a:rect l="l" t="t" r="r" b="b"/>
            <a:pathLst>
              <a:path w="3060065" h="758189">
                <a:moveTo>
                  <a:pt x="0" y="0"/>
                </a:moveTo>
                <a:lnTo>
                  <a:pt x="3059999" y="0"/>
                </a:lnTo>
                <a:lnTo>
                  <a:pt x="3059999" y="758100"/>
                </a:lnTo>
                <a:lnTo>
                  <a:pt x="0" y="758100"/>
                </a:lnTo>
                <a:lnTo>
                  <a:pt x="0" y="0"/>
                </a:lnTo>
                <a:close/>
              </a:path>
            </a:pathLst>
          </a:custGeom>
          <a:solidFill>
            <a:srgbClr val="000000">
              <a:alpha val="55769"/>
            </a:srgbClr>
          </a:solidFill>
        </p:spPr>
        <p:txBody>
          <a:bodyPr wrap="square" lIns="0" tIns="0" rIns="0" bIns="0" rtlCol="0"/>
          <a:lstStyle/>
          <a:p>
            <a:endParaRPr sz="2400"/>
          </a:p>
        </p:txBody>
      </p:sp>
      <p:sp>
        <p:nvSpPr>
          <p:cNvPr id="11" name="object 11"/>
          <p:cNvSpPr txBox="1">
            <a:spLocks noGrp="1"/>
          </p:cNvSpPr>
          <p:nvPr>
            <p:ph type="title"/>
          </p:nvPr>
        </p:nvSpPr>
        <p:spPr>
          <a:xfrm>
            <a:off x="458400" y="1596093"/>
            <a:ext cx="2932853" cy="694207"/>
          </a:xfrm>
          <a:prstGeom prst="rect">
            <a:avLst/>
          </a:prstGeom>
        </p:spPr>
        <p:txBody>
          <a:bodyPr vert="horz" wrap="square" lIns="0" tIns="16933" rIns="0" bIns="0" rtlCol="0" anchor="ctr">
            <a:spAutoFit/>
          </a:bodyPr>
          <a:lstStyle/>
          <a:p>
            <a:pPr marL="16933">
              <a:lnSpc>
                <a:spcPct val="100000"/>
              </a:lnSpc>
              <a:spcBef>
                <a:spcPts val="133"/>
              </a:spcBef>
            </a:pPr>
            <a:r>
              <a:rPr dirty="0">
                <a:latin typeface="PT Sans Narrow"/>
                <a:cs typeface="PT Sans Narrow"/>
              </a:rPr>
              <a:t>What is a</a:t>
            </a:r>
            <a:r>
              <a:rPr spc="-133" dirty="0">
                <a:latin typeface="PT Sans Narrow"/>
                <a:cs typeface="PT Sans Narrow"/>
              </a:rPr>
              <a:t> </a:t>
            </a:r>
            <a:r>
              <a:rPr dirty="0">
                <a:latin typeface="PT Sans Narrow"/>
                <a:cs typeface="PT Sans Narrow"/>
              </a:rPr>
              <a:t>bug?</a:t>
            </a:r>
            <a:endParaRPr>
              <a:latin typeface="PT Sans Narrow"/>
              <a:cs typeface="PT Sans Narrow"/>
            </a:endParaRPr>
          </a:p>
        </p:txBody>
      </p:sp>
      <p:graphicFrame>
        <p:nvGraphicFramePr>
          <p:cNvPr id="14" name="Chart 13"/>
          <p:cNvGraphicFramePr>
            <a:graphicFrameLocks/>
          </p:cNvGraphicFramePr>
          <p:nvPr>
            <p:extLst/>
          </p:nvPr>
        </p:nvGraphicFramePr>
        <p:xfrm>
          <a:off x="3603414" y="2749752"/>
          <a:ext cx="7461250" cy="3146136"/>
        </p:xfrm>
        <a:graphic>
          <a:graphicData uri="http://schemas.openxmlformats.org/drawingml/2006/chart">
            <c:chart xmlns:c="http://schemas.openxmlformats.org/drawingml/2006/chart" xmlns:r="http://schemas.openxmlformats.org/officeDocument/2006/relationships" r:id="rId3"/>
          </a:graphicData>
        </a:graphic>
      </p:graphicFrame>
      <p:sp>
        <p:nvSpPr>
          <p:cNvPr id="15" name="Rounded Rectangular Callout 14"/>
          <p:cNvSpPr/>
          <p:nvPr/>
        </p:nvSpPr>
        <p:spPr>
          <a:xfrm>
            <a:off x="1789045" y="3425082"/>
            <a:ext cx="4043655" cy="2700873"/>
          </a:xfrm>
          <a:prstGeom prst="wedgeRoundRectCallout">
            <a:avLst>
              <a:gd name="adj1" fmla="val 64864"/>
              <a:gd name="adj2" fmla="val 4235"/>
              <a:gd name="adj3" fmla="val 16667"/>
            </a:avLst>
          </a:prstGeom>
          <a:ln>
            <a:noFill/>
          </a:ln>
        </p:spPr>
        <p:style>
          <a:lnRef idx="1">
            <a:schemeClr val="dk1"/>
          </a:lnRef>
          <a:fillRef idx="2">
            <a:schemeClr val="dk1"/>
          </a:fillRef>
          <a:effectRef idx="1">
            <a:schemeClr val="dk1"/>
          </a:effectRef>
          <a:fontRef idx="minor">
            <a:schemeClr val="dk1"/>
          </a:fontRef>
        </p:style>
        <p:txBody>
          <a:bodyPr rtlCol="0" anchor="ctr"/>
          <a:lstStyle/>
          <a:p>
            <a:endParaRPr lang="en-US" sz="2400" dirty="0" smtClean="0">
              <a:solidFill>
                <a:schemeClr val="tx1"/>
              </a:solidFill>
            </a:endParaRPr>
          </a:p>
          <a:p>
            <a:pPr marL="285750" indent="-285750">
              <a:buFont typeface="Arial"/>
              <a:buChar char="•"/>
            </a:pPr>
            <a:r>
              <a:rPr lang="en-US" sz="2400" dirty="0" smtClean="0">
                <a:solidFill>
                  <a:schemeClr val="tx1"/>
                </a:solidFill>
              </a:rPr>
              <a:t>incorrect </a:t>
            </a:r>
            <a:r>
              <a:rPr lang="en-US" sz="2400" dirty="0">
                <a:solidFill>
                  <a:schemeClr val="tx1"/>
                </a:solidFill>
              </a:rPr>
              <a:t>error </a:t>
            </a:r>
            <a:r>
              <a:rPr lang="en-US" sz="2400" dirty="0" smtClean="0">
                <a:solidFill>
                  <a:schemeClr val="tx1"/>
                </a:solidFill>
              </a:rPr>
              <a:t>handling</a:t>
            </a:r>
          </a:p>
          <a:p>
            <a:pPr marL="285750" indent="-285750">
              <a:buFont typeface="Arial"/>
              <a:buChar char="•"/>
            </a:pPr>
            <a:r>
              <a:rPr lang="en-US" sz="2400" dirty="0">
                <a:solidFill>
                  <a:schemeClr val="tx1"/>
                </a:solidFill>
              </a:rPr>
              <a:t>s</a:t>
            </a:r>
            <a:r>
              <a:rPr lang="en-US" sz="2400" dirty="0" smtClean="0">
                <a:solidFill>
                  <a:schemeClr val="tx1"/>
                </a:solidFill>
              </a:rPr>
              <a:t>pecification errors</a:t>
            </a:r>
            <a:endParaRPr lang="en-US" sz="2400" dirty="0">
              <a:solidFill>
                <a:schemeClr val="tx1"/>
              </a:solidFill>
            </a:endParaRPr>
          </a:p>
          <a:p>
            <a:pPr marL="285750" indent="-285750">
              <a:buFont typeface="Arial"/>
              <a:buChar char="•"/>
            </a:pPr>
            <a:r>
              <a:rPr lang="en-US" sz="2400" dirty="0" smtClean="0">
                <a:solidFill>
                  <a:schemeClr val="tx1"/>
                </a:solidFill>
              </a:rPr>
              <a:t>typo errors</a:t>
            </a:r>
          </a:p>
          <a:p>
            <a:pPr marL="285750" indent="-285750">
              <a:buFont typeface="Arial"/>
              <a:buChar char="•"/>
            </a:pPr>
            <a:r>
              <a:rPr lang="en-US" sz="2400" dirty="0" smtClean="0">
                <a:solidFill>
                  <a:schemeClr val="tx1"/>
                </a:solidFill>
              </a:rPr>
              <a:t>copy</a:t>
            </a:r>
            <a:r>
              <a:rPr lang="en-US" sz="2400" dirty="0">
                <a:solidFill>
                  <a:schemeClr val="tx1"/>
                </a:solidFill>
              </a:rPr>
              <a:t>-paste </a:t>
            </a:r>
            <a:r>
              <a:rPr lang="en-US" sz="2400" dirty="0" smtClean="0">
                <a:solidFill>
                  <a:schemeClr val="tx1"/>
                </a:solidFill>
              </a:rPr>
              <a:t>error</a:t>
            </a:r>
          </a:p>
          <a:p>
            <a:pPr marL="285750" indent="-285750">
              <a:buFont typeface="Arial"/>
              <a:buChar char="•"/>
            </a:pPr>
            <a:r>
              <a:rPr lang="en-US" sz="2400" dirty="0" smtClean="0">
                <a:solidFill>
                  <a:schemeClr val="tx1"/>
                </a:solidFill>
              </a:rPr>
              <a:t>faulty initialization</a:t>
            </a:r>
          </a:p>
          <a:p>
            <a:pPr marL="285750" indent="-285750">
              <a:buFont typeface="Arial"/>
              <a:buChar char="•"/>
            </a:pPr>
            <a:r>
              <a:rPr lang="en-US" sz="2400" dirty="0" smtClean="0">
                <a:solidFill>
                  <a:schemeClr val="tx1"/>
                </a:solidFill>
              </a:rPr>
              <a:t>Incorrect API usage</a:t>
            </a:r>
          </a:p>
          <a:p>
            <a:r>
              <a:rPr lang="en-US" sz="2400" dirty="0" smtClean="0">
                <a:solidFill>
                  <a:schemeClr val="tx1"/>
                </a:solidFill>
              </a:rPr>
              <a:t> </a:t>
            </a:r>
            <a:endParaRPr lang="en-US" sz="2400" dirty="0">
              <a:solidFill>
                <a:schemeClr val="tx1"/>
              </a:solidFill>
            </a:endParaRPr>
          </a:p>
        </p:txBody>
      </p:sp>
      <p:sp>
        <p:nvSpPr>
          <p:cNvPr id="5" name="TextBox 4"/>
          <p:cNvSpPr txBox="1"/>
          <p:nvPr/>
        </p:nvSpPr>
        <p:spPr>
          <a:xfrm>
            <a:off x="6818243" y="4775518"/>
            <a:ext cx="583814" cy="369332"/>
          </a:xfrm>
          <a:prstGeom prst="rect">
            <a:avLst/>
          </a:prstGeom>
          <a:noFill/>
        </p:spPr>
        <p:txBody>
          <a:bodyPr wrap="none" rtlCol="0">
            <a:spAutoFit/>
          </a:bodyPr>
          <a:lstStyle/>
          <a:p>
            <a:r>
              <a:rPr lang="en-US" dirty="0" smtClean="0"/>
              <a:t>80%</a:t>
            </a:r>
            <a:endParaRPr lang="en-US" dirty="0"/>
          </a:p>
        </p:txBody>
      </p:sp>
    </p:spTree>
    <p:extLst>
      <p:ext uri="{BB962C8B-B14F-4D97-AF65-F5344CB8AC3E}">
        <p14:creationId xmlns:p14="http://schemas.microsoft.com/office/powerpoint/2010/main" val="20038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bugs?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077045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bugs?</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artisticPhotocopy trans="47000" detail="6"/>
                    </a14:imgEffect>
                  </a14:imgLayer>
                </a14:imgProps>
              </a:ext>
            </a:extLst>
          </a:blip>
          <a:stretch>
            <a:fillRect/>
          </a:stretch>
        </p:blipFill>
        <p:spPr>
          <a:xfrm>
            <a:off x="0" y="0"/>
            <a:ext cx="12192000" cy="6858000"/>
          </a:xfrm>
          <a:prstGeom prst="rect">
            <a:avLst/>
          </a:prstGeom>
        </p:spPr>
      </p:pic>
      <p:sp>
        <p:nvSpPr>
          <p:cNvPr id="5" name="object 3"/>
          <p:cNvSpPr txBox="1"/>
          <p:nvPr/>
        </p:nvSpPr>
        <p:spPr>
          <a:xfrm rot="19733669">
            <a:off x="3845585" y="3095354"/>
            <a:ext cx="4692873" cy="755762"/>
          </a:xfrm>
          <a:prstGeom prst="rect">
            <a:avLst/>
          </a:prstGeom>
          <a:solidFill>
            <a:srgbClr val="FF0000"/>
          </a:solidFill>
        </p:spPr>
        <p:txBody>
          <a:bodyPr vert="horz" wrap="square" lIns="0" tIns="16933"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spcBef>
                <a:spcPts val="133"/>
              </a:spcBef>
            </a:pPr>
            <a:r>
              <a:rPr lang="en-US" sz="4800" b="1" smtClean="0">
                <a:latin typeface="PT Sans Narrow"/>
                <a:cs typeface="PT Sans Narrow"/>
              </a:rPr>
              <a:t> </a:t>
            </a:r>
            <a:r>
              <a:rPr sz="4800" b="1" smtClean="0">
                <a:latin typeface="PT Sans Narrow"/>
                <a:cs typeface="PT Sans Narrow"/>
              </a:rPr>
              <a:t>Bugs </a:t>
            </a:r>
            <a:r>
              <a:rPr sz="4800" b="1" dirty="0">
                <a:latin typeface="PT Sans Narrow"/>
                <a:cs typeface="PT Sans Narrow"/>
              </a:rPr>
              <a:t>are</a:t>
            </a:r>
            <a:r>
              <a:rPr sz="4800" b="1" spc="-93" dirty="0">
                <a:latin typeface="PT Sans Narrow"/>
                <a:cs typeface="PT Sans Narrow"/>
              </a:rPr>
              <a:t> </a:t>
            </a:r>
            <a:r>
              <a:rPr sz="4800" b="1" dirty="0" smtClean="0">
                <a:latin typeface="PT Sans Narrow"/>
                <a:cs typeface="PT Sans Narrow"/>
              </a:rPr>
              <a:t>expensive</a:t>
            </a:r>
            <a:r>
              <a:rPr lang="en-US" sz="4800" b="1" dirty="0" smtClean="0">
                <a:latin typeface="PT Sans Narrow"/>
                <a:cs typeface="PT Sans Narrow"/>
              </a:rPr>
              <a:t>!!</a:t>
            </a:r>
            <a:endParaRPr sz="4800" b="1" dirty="0">
              <a:latin typeface="PT Sans Narrow"/>
              <a:cs typeface="PT Sans Narrow"/>
            </a:endParaRPr>
          </a:p>
        </p:txBody>
      </p:sp>
    </p:spTree>
    <p:extLst>
      <p:ext uri="{BB962C8B-B14F-4D97-AF65-F5344CB8AC3E}">
        <p14:creationId xmlns:p14="http://schemas.microsoft.com/office/powerpoint/2010/main" val="89432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622"/>
            <a:ext cx="10515600" cy="1325563"/>
          </a:xfrm>
        </p:spPr>
        <p:txBody>
          <a:bodyPr>
            <a:normAutofit fontScale="90000"/>
          </a:bodyPr>
          <a:lstStyle/>
          <a:p>
            <a:pPr algn="ctr"/>
            <a:r>
              <a:rPr lang="en-US" b="1" dirty="0" smtClean="0">
                <a:solidFill>
                  <a:srgbClr val="FF0000"/>
                </a:solidFill>
              </a:rPr>
              <a:t/>
            </a:r>
            <a:br>
              <a:rPr lang="en-US" b="1" dirty="0" smtClean="0">
                <a:solidFill>
                  <a:srgbClr val="FF0000"/>
                </a:solidFill>
              </a:rPr>
            </a:br>
            <a:r>
              <a:rPr lang="en-US" b="1" dirty="0">
                <a:solidFill>
                  <a:srgbClr val="FF0000"/>
                </a:solidFill>
              </a:rPr>
              <a:t/>
            </a:r>
            <a:br>
              <a:rPr lang="en-US" b="1" dirty="0">
                <a:solidFill>
                  <a:srgbClr val="FF0000"/>
                </a:solidFill>
              </a:rPr>
            </a:br>
            <a:r>
              <a:rPr lang="en-US" b="1" dirty="0" smtClean="0">
                <a:solidFill>
                  <a:schemeClr val="accent2"/>
                </a:solidFill>
              </a:rPr>
              <a:t>The </a:t>
            </a:r>
            <a:r>
              <a:rPr lang="en-US" b="1" dirty="0">
                <a:solidFill>
                  <a:schemeClr val="accent2"/>
                </a:solidFill>
              </a:rPr>
              <a:t>Most Expensive Hyphen in </a:t>
            </a:r>
            <a:r>
              <a:rPr lang="en-US" b="1" dirty="0" smtClean="0">
                <a:solidFill>
                  <a:schemeClr val="accent2"/>
                </a:solidFill>
              </a:rPr>
              <a:t>History!</a:t>
            </a:r>
            <a:r>
              <a:rPr lang="en-US" b="1" dirty="0">
                <a:solidFill>
                  <a:srgbClr val="FF0000"/>
                </a:solidFill>
              </a:rPr>
              <a:t/>
            </a:r>
            <a:br>
              <a:rPr lang="en-US" b="1" dirty="0">
                <a:solidFill>
                  <a:srgbClr val="FF0000"/>
                </a:solidFill>
              </a:rPr>
            </a:br>
            <a:r>
              <a:rPr lang="en-US" b="1" dirty="0">
                <a:solidFill>
                  <a:srgbClr val="FF0000"/>
                </a:solidFill>
              </a:rPr>
              <a:t/>
            </a:r>
            <a:br>
              <a:rPr lang="en-US" b="1" dirty="0">
                <a:solidFill>
                  <a:srgbClr val="FF0000"/>
                </a:solidFill>
              </a:rPr>
            </a:br>
            <a:endParaRPr lang="en-US" b="1" dirty="0">
              <a:solidFill>
                <a:srgbClr val="FF0000"/>
              </a:solidFill>
            </a:endParaRPr>
          </a:p>
        </p:txBody>
      </p:sp>
      <p:pic>
        <p:nvPicPr>
          <p:cNvPr id="3" name="Picture 2"/>
          <p:cNvPicPr>
            <a:picLocks noChangeAspect="1"/>
          </p:cNvPicPr>
          <p:nvPr/>
        </p:nvPicPr>
        <p:blipFill>
          <a:blip r:embed="rId3"/>
          <a:stretch>
            <a:fillRect/>
          </a:stretch>
        </p:blipFill>
        <p:spPr>
          <a:xfrm>
            <a:off x="0" y="1124745"/>
            <a:ext cx="13563600" cy="5733255"/>
          </a:xfrm>
          <a:prstGeom prst="rect">
            <a:avLst/>
          </a:prstGeom>
        </p:spPr>
      </p:pic>
      <p:sp>
        <p:nvSpPr>
          <p:cNvPr id="7" name="TextBox 6"/>
          <p:cNvSpPr txBox="1"/>
          <p:nvPr/>
        </p:nvSpPr>
        <p:spPr>
          <a:xfrm>
            <a:off x="220133" y="1322785"/>
            <a:ext cx="5029200" cy="2308324"/>
          </a:xfrm>
          <a:prstGeom prst="rect">
            <a:avLst/>
          </a:prstGeom>
          <a:noFill/>
        </p:spPr>
        <p:txBody>
          <a:bodyPr wrap="square" rtlCol="0">
            <a:spAutoFit/>
          </a:bodyPr>
          <a:lstStyle/>
          <a:p>
            <a:r>
              <a:rPr lang="en-US" sz="2400" dirty="0"/>
              <a:t>On July 22, 1962, </a:t>
            </a:r>
            <a:r>
              <a:rPr lang="en-US" sz="2400" dirty="0" smtClean="0"/>
              <a:t>Mariner </a:t>
            </a:r>
            <a:r>
              <a:rPr lang="en-US" sz="2400" dirty="0"/>
              <a:t>I </a:t>
            </a:r>
            <a:r>
              <a:rPr lang="en-US" sz="2400" dirty="0" smtClean="0"/>
              <a:t>was launched </a:t>
            </a:r>
            <a:r>
              <a:rPr lang="en-US" sz="2400" dirty="0"/>
              <a:t> </a:t>
            </a:r>
            <a:r>
              <a:rPr lang="en-US" sz="2400" dirty="0" smtClean="0"/>
              <a:t>to conduct </a:t>
            </a:r>
            <a:r>
              <a:rPr lang="en-US" sz="2400" dirty="0"/>
              <a:t>a flyby survey of Venus</a:t>
            </a:r>
            <a:r>
              <a:rPr lang="en-US" sz="2400" dirty="0" smtClean="0"/>
              <a:t>. Within 5 minutes, </a:t>
            </a:r>
            <a:r>
              <a:rPr lang="en-US" sz="2400" dirty="0"/>
              <a:t>the mission was </a:t>
            </a:r>
            <a:r>
              <a:rPr lang="en-US" sz="2400" dirty="0" smtClean="0"/>
              <a:t>“</a:t>
            </a:r>
            <a:r>
              <a:rPr lang="en-US" sz="2400" dirty="0"/>
              <a:t>forcefully </a:t>
            </a:r>
            <a:r>
              <a:rPr lang="en-US" sz="2400" dirty="0" smtClean="0"/>
              <a:t>aborted”. $80 </a:t>
            </a:r>
            <a:r>
              <a:rPr lang="en-US" sz="2400" dirty="0"/>
              <a:t>million </a:t>
            </a:r>
            <a:r>
              <a:rPr lang="en-US" sz="2400" dirty="0" smtClean="0"/>
              <a:t>went </a:t>
            </a:r>
            <a:r>
              <a:rPr lang="en-US" sz="2400" dirty="0"/>
              <a:t>to </a:t>
            </a:r>
            <a:r>
              <a:rPr lang="en-US" sz="2400" dirty="0" smtClean="0"/>
              <a:t>waste (approx. $630 million in today’s currency).</a:t>
            </a:r>
            <a:endParaRPr lang="en-US" sz="2400" dirty="0"/>
          </a:p>
        </p:txBody>
      </p:sp>
      <p:sp>
        <p:nvSpPr>
          <p:cNvPr id="8" name="TextBox 7"/>
          <p:cNvSpPr txBox="1"/>
          <p:nvPr/>
        </p:nvSpPr>
        <p:spPr>
          <a:xfrm>
            <a:off x="220133" y="3991372"/>
            <a:ext cx="4669919" cy="2308324"/>
          </a:xfrm>
          <a:prstGeom prst="rect">
            <a:avLst/>
          </a:prstGeom>
          <a:noFill/>
        </p:spPr>
        <p:txBody>
          <a:bodyPr wrap="square" rtlCol="0">
            <a:spAutoFit/>
          </a:bodyPr>
          <a:lstStyle>
            <a:defPPr>
              <a:defRPr lang="en-US"/>
            </a:defPPr>
            <a:lvl1pPr>
              <a:defRPr sz="2400"/>
            </a:lvl1pPr>
          </a:lstStyle>
          <a:p>
            <a:r>
              <a:rPr lang="en-US" dirty="0"/>
              <a:t>The same week, Richard B. </a:t>
            </a:r>
            <a:endParaRPr lang="en-US" dirty="0" smtClean="0"/>
          </a:p>
          <a:p>
            <a:r>
              <a:rPr lang="en-US" dirty="0" smtClean="0"/>
              <a:t>Morrison</a:t>
            </a:r>
            <a:r>
              <a:rPr lang="en-US" dirty="0"/>
              <a:t>, a NASA official, </a:t>
            </a:r>
            <a:endParaRPr lang="en-US" dirty="0" smtClean="0"/>
          </a:p>
          <a:p>
            <a:r>
              <a:rPr lang="en-US" dirty="0" smtClean="0"/>
              <a:t>presented </a:t>
            </a:r>
            <a:r>
              <a:rPr lang="en-US" dirty="0"/>
              <a:t>a case for the </a:t>
            </a:r>
            <a:endParaRPr lang="en-US" dirty="0" smtClean="0"/>
          </a:p>
          <a:p>
            <a:r>
              <a:rPr lang="en-US" dirty="0" smtClean="0"/>
              <a:t>rocket’s </a:t>
            </a:r>
            <a:r>
              <a:rPr lang="en-US" dirty="0"/>
              <a:t>destruction before </a:t>
            </a:r>
            <a:endParaRPr lang="en-US" dirty="0" smtClean="0"/>
          </a:p>
          <a:p>
            <a:r>
              <a:rPr lang="en-US" dirty="0" smtClean="0"/>
              <a:t>Congress </a:t>
            </a:r>
            <a:r>
              <a:rPr lang="en-US" dirty="0"/>
              <a:t>and stressed the </a:t>
            </a:r>
          </a:p>
          <a:p>
            <a:r>
              <a:rPr lang="en-US" dirty="0" smtClean="0"/>
              <a:t>significance </a:t>
            </a:r>
            <a:r>
              <a:rPr lang="en-US" dirty="0"/>
              <a:t>of the tiny </a:t>
            </a:r>
            <a:r>
              <a:rPr lang="en-US" dirty="0" smtClean="0"/>
              <a:t>omission.</a:t>
            </a:r>
            <a:endParaRPr lang="en-US" dirty="0"/>
          </a:p>
        </p:txBody>
      </p:sp>
    </p:spTree>
    <p:extLst>
      <p:ext uri="{BB962C8B-B14F-4D97-AF65-F5344CB8AC3E}">
        <p14:creationId xmlns:p14="http://schemas.microsoft.com/office/powerpoint/2010/main" val="944975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622"/>
            <a:ext cx="10515600" cy="1325563"/>
          </a:xfrm>
        </p:spPr>
        <p:txBody>
          <a:bodyPr>
            <a:normAutofit fontScale="90000"/>
          </a:bodyPr>
          <a:lstStyle/>
          <a:p>
            <a:pPr algn="ctr"/>
            <a:r>
              <a:rPr lang="en-US" b="1" dirty="0" smtClean="0">
                <a:solidFill>
                  <a:srgbClr val="FF0000"/>
                </a:solidFill>
              </a:rPr>
              <a:t/>
            </a:r>
            <a:br>
              <a:rPr lang="en-US" b="1" dirty="0" smtClean="0">
                <a:solidFill>
                  <a:srgbClr val="FF0000"/>
                </a:solidFill>
              </a:rPr>
            </a:br>
            <a:r>
              <a:rPr lang="en-US" b="1" dirty="0">
                <a:solidFill>
                  <a:srgbClr val="FF0000"/>
                </a:solidFill>
              </a:rPr>
              <a:t/>
            </a:r>
            <a:br>
              <a:rPr lang="en-US" b="1" dirty="0">
                <a:solidFill>
                  <a:srgbClr val="FF0000"/>
                </a:solidFill>
              </a:rPr>
            </a:br>
            <a:r>
              <a:rPr lang="en-US" b="1" dirty="0" smtClean="0">
                <a:solidFill>
                  <a:schemeClr val="accent2"/>
                </a:solidFill>
              </a:rPr>
              <a:t>The </a:t>
            </a:r>
            <a:r>
              <a:rPr lang="en-US" b="1" dirty="0">
                <a:solidFill>
                  <a:schemeClr val="accent2"/>
                </a:solidFill>
              </a:rPr>
              <a:t>Most Expensive Hyphen in </a:t>
            </a:r>
            <a:r>
              <a:rPr lang="en-US" b="1" dirty="0" smtClean="0">
                <a:solidFill>
                  <a:schemeClr val="accent2"/>
                </a:solidFill>
              </a:rPr>
              <a:t>History!</a:t>
            </a:r>
            <a:r>
              <a:rPr lang="en-US" b="1" dirty="0">
                <a:solidFill>
                  <a:srgbClr val="FF0000"/>
                </a:solidFill>
              </a:rPr>
              <a:t/>
            </a:r>
            <a:br>
              <a:rPr lang="en-US" b="1" dirty="0">
                <a:solidFill>
                  <a:srgbClr val="FF0000"/>
                </a:solidFill>
              </a:rPr>
            </a:br>
            <a:r>
              <a:rPr lang="en-US" b="1" dirty="0">
                <a:solidFill>
                  <a:srgbClr val="FF0000"/>
                </a:solidFill>
              </a:rPr>
              <a:t/>
            </a:r>
            <a:br>
              <a:rPr lang="en-US" b="1" dirty="0">
                <a:solidFill>
                  <a:srgbClr val="FF0000"/>
                </a:solidFill>
              </a:rPr>
            </a:br>
            <a:endParaRPr lang="en-US" b="1" dirty="0">
              <a:solidFill>
                <a:srgbClr val="FF0000"/>
              </a:solidFill>
            </a:endParaRPr>
          </a:p>
        </p:txBody>
      </p:sp>
      <p:pic>
        <p:nvPicPr>
          <p:cNvPr id="3" name="Picture 2"/>
          <p:cNvPicPr>
            <a:picLocks noChangeAspect="1"/>
          </p:cNvPicPr>
          <p:nvPr/>
        </p:nvPicPr>
        <p:blipFill>
          <a:blip r:embed="rId3"/>
          <a:stretch>
            <a:fillRect/>
          </a:stretch>
        </p:blipFill>
        <p:spPr>
          <a:xfrm>
            <a:off x="0" y="1124745"/>
            <a:ext cx="13563600" cy="5733255"/>
          </a:xfrm>
          <a:prstGeom prst="rect">
            <a:avLst/>
          </a:prstGeom>
        </p:spPr>
      </p:pic>
      <p:sp>
        <p:nvSpPr>
          <p:cNvPr id="4" name="Rectangle 3"/>
          <p:cNvSpPr/>
          <p:nvPr/>
        </p:nvSpPr>
        <p:spPr>
          <a:xfrm>
            <a:off x="477078" y="1618207"/>
            <a:ext cx="6096000" cy="3046988"/>
          </a:xfrm>
          <a:prstGeom prst="rect">
            <a:avLst/>
          </a:prstGeom>
          <a:ln>
            <a:noFill/>
          </a:ln>
        </p:spPr>
        <p:txBody>
          <a:bodyPr>
            <a:spAutoFit/>
          </a:bodyPr>
          <a:lstStyle/>
          <a:p>
            <a:r>
              <a:rPr lang="en-US" sz="2400" dirty="0" smtClean="0"/>
              <a:t>“[The hyphen] gives a cue for the spacecraft to ignore the data the computer feeds it until radar contact is once again restored. When that hyphen is left out, false information is fed into the spacecraft control systems. In this case, the computer fed the rocket in hard left, nose down and the vehicle obeyed and crashed.”</a:t>
            </a:r>
          </a:p>
          <a:p>
            <a:endParaRPr lang="en-US" sz="2400" dirty="0"/>
          </a:p>
        </p:txBody>
      </p:sp>
      <p:sp>
        <p:nvSpPr>
          <p:cNvPr id="5" name="Rectangle 4"/>
          <p:cNvSpPr/>
          <p:nvPr/>
        </p:nvSpPr>
        <p:spPr>
          <a:xfrm>
            <a:off x="2987812" y="6268117"/>
            <a:ext cx="7587975" cy="584775"/>
          </a:xfrm>
          <a:prstGeom prst="rect">
            <a:avLst/>
          </a:prstGeom>
          <a:solidFill>
            <a:srgbClr val="FF0000"/>
          </a:solidFill>
        </p:spPr>
        <p:txBody>
          <a:bodyPr wrap="none">
            <a:spAutoFit/>
          </a:bodyPr>
          <a:lstStyle/>
          <a:p>
            <a:r>
              <a:rPr lang="en-US" sz="3200" b="1" i="0" dirty="0" smtClean="0">
                <a:effectLst/>
              </a:rPr>
              <a:t>“For Want of Hyphen, Venus Rocket is Lost”</a:t>
            </a:r>
            <a:endParaRPr lang="en-US" sz="3200" b="1" dirty="0"/>
          </a:p>
        </p:txBody>
      </p:sp>
    </p:spTree>
    <p:extLst>
      <p:ext uri="{BB962C8B-B14F-4D97-AF65-F5344CB8AC3E}">
        <p14:creationId xmlns:p14="http://schemas.microsoft.com/office/powerpoint/2010/main" val="185946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a320-air"/>
          <p:cNvPicPr>
            <a:picLocks noChangeAspect="1" noChangeArrowheads="1"/>
          </p:cNvPicPr>
          <p:nvPr/>
        </p:nvPicPr>
        <p:blipFill>
          <a:blip r:embed="rId2">
            <a:extLst>
              <a:ext uri="{28A0092B-C50C-407E-A947-70E740481C1C}">
                <a14:useLocalDpi xmlns:a14="http://schemas.microsoft.com/office/drawing/2010/main" val="0"/>
              </a:ext>
            </a:extLst>
          </a:blip>
          <a:srcRect t="18506" b="23663"/>
          <a:stretch>
            <a:fillRect/>
          </a:stretch>
        </p:blipFill>
        <p:spPr bwMode="auto">
          <a:xfrm>
            <a:off x="2819400" y="4038600"/>
            <a:ext cx="63246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5060" name="Text Box 4"/>
          <p:cNvSpPr txBox="1">
            <a:spLocks noChangeArrowheads="1"/>
          </p:cNvSpPr>
          <p:nvPr/>
        </p:nvSpPr>
        <p:spPr bwMode="auto">
          <a:xfrm>
            <a:off x="3657600" y="6019800"/>
            <a:ext cx="510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altLang="en-US" sz="2400"/>
              <a:t>Do these look alike?</a:t>
            </a:r>
          </a:p>
        </p:txBody>
      </p:sp>
      <p:pic>
        <p:nvPicPr>
          <p:cNvPr id="45062" name="Picture 6" descr="ECN-11648"/>
          <p:cNvPicPr>
            <a:picLocks noChangeAspect="1" noChangeArrowheads="1"/>
          </p:cNvPicPr>
          <p:nvPr/>
        </p:nvPicPr>
        <p:blipFill>
          <a:blip r:embed="rId3">
            <a:extLst>
              <a:ext uri="{28A0092B-C50C-407E-A947-70E740481C1C}">
                <a14:useLocalDpi xmlns:a14="http://schemas.microsoft.com/office/drawing/2010/main" val="0"/>
              </a:ext>
            </a:extLst>
          </a:blip>
          <a:srcRect t="9723" b="22223"/>
          <a:stretch>
            <a:fillRect/>
          </a:stretch>
        </p:blipFill>
        <p:spPr bwMode="auto">
          <a:xfrm>
            <a:off x="2971801" y="381001"/>
            <a:ext cx="5813425" cy="315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642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1203F"/>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TotalTime>
  <Words>1209</Words>
  <Application>Microsoft Macintosh PowerPoint</Application>
  <PresentationFormat>Widescreen</PresentationFormat>
  <Paragraphs>182</Paragraphs>
  <Slides>26</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Calibri</vt:lpstr>
      <vt:lpstr>Calibri Light</vt:lpstr>
      <vt:lpstr>DejaVu Sans</vt:lpstr>
      <vt:lpstr>Fjalla One</vt:lpstr>
      <vt:lpstr>Liberation Sans</vt:lpstr>
      <vt:lpstr>Liberation Serif</vt:lpstr>
      <vt:lpstr>Lohit Devanagari</vt:lpstr>
      <vt:lpstr>PT Sans Narrow</vt:lpstr>
      <vt:lpstr>Roboto</vt:lpstr>
      <vt:lpstr>StarSymbol</vt:lpstr>
      <vt:lpstr>WenQuanYi Micro Hei</vt:lpstr>
      <vt:lpstr>Wingdings</vt:lpstr>
      <vt:lpstr>Arial</vt:lpstr>
      <vt:lpstr>Office Theme</vt:lpstr>
      <vt:lpstr>Program Analysis for  Robust Software (CS 4501)</vt:lpstr>
      <vt:lpstr>What is Software Robustness?</vt:lpstr>
      <vt:lpstr>What is a bug?</vt:lpstr>
      <vt:lpstr>What is a bug?</vt:lpstr>
      <vt:lpstr>Why do we care about bugs?</vt:lpstr>
      <vt:lpstr>Why do we care about bugs?</vt:lpstr>
      <vt:lpstr>  The Most Expensive Hyphen in History!  </vt:lpstr>
      <vt:lpstr>  The Most Expensive Hyphen in History!  </vt:lpstr>
      <vt:lpstr>PowerPoint Presentation</vt:lpstr>
      <vt:lpstr>Navy shoots down Civilian Airliner</vt:lpstr>
      <vt:lpstr>$10M a minute!!</vt:lpstr>
      <vt:lpstr>PowerPoint Presentation</vt:lpstr>
      <vt:lpstr>Simple errors, Big headaches </vt:lpstr>
      <vt:lpstr>EVERYWHERE</vt:lpstr>
      <vt:lpstr>PowerPoint Presentation</vt:lpstr>
      <vt:lpstr>PowerPoint Presentation</vt:lpstr>
      <vt:lpstr>PowerPoint Presentation</vt:lpstr>
      <vt:lpstr>Why we have Bugs?</vt:lpstr>
      <vt:lpstr>Getting Worse</vt:lpstr>
      <vt:lpstr>How do we deal with bugs?</vt:lpstr>
      <vt:lpstr>Automatically Finding Bugs </vt:lpstr>
      <vt:lpstr>Automated bug detection: main challenges</vt:lpstr>
      <vt:lpstr>Automated bug detection</vt:lpstr>
      <vt:lpstr>Automated bug detection</vt:lpstr>
      <vt:lpstr>Automated bug detection</vt:lpstr>
      <vt:lpstr>Grading Policy</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92</cp:revision>
  <dcterms:created xsi:type="dcterms:W3CDTF">2018-01-18T02:47:24Z</dcterms:created>
  <dcterms:modified xsi:type="dcterms:W3CDTF">2018-01-18T07:24:15Z</dcterms:modified>
</cp:coreProperties>
</file>